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20.jpg" ContentType="image/png"/>
  <Override PartName="/ppt/media/image121.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71" r:id="rId5"/>
    <p:sldMasterId id="2147483691" r:id="rId6"/>
    <p:sldMasterId id="2147483719" r:id="rId7"/>
    <p:sldMasterId id="2147483730" r:id="rId8"/>
    <p:sldMasterId id="2147483739" r:id="rId9"/>
    <p:sldMasterId id="2147483787" r:id="rId10"/>
    <p:sldMasterId id="2147483811" r:id="rId11"/>
  </p:sldMasterIdLst>
  <p:notesMasterIdLst>
    <p:notesMasterId r:id="rId70"/>
  </p:notesMasterIdLst>
  <p:sldIdLst>
    <p:sldId id="480" r:id="rId12"/>
    <p:sldId id="1215" r:id="rId13"/>
    <p:sldId id="684" r:id="rId14"/>
    <p:sldId id="589" r:id="rId15"/>
    <p:sldId id="699" r:id="rId16"/>
    <p:sldId id="729" r:id="rId17"/>
    <p:sldId id="1222" r:id="rId18"/>
    <p:sldId id="703" r:id="rId19"/>
    <p:sldId id="704" r:id="rId20"/>
    <p:sldId id="727" r:id="rId21"/>
    <p:sldId id="338" r:id="rId22"/>
    <p:sldId id="709" r:id="rId23"/>
    <p:sldId id="483" r:id="rId24"/>
    <p:sldId id="701" r:id="rId25"/>
    <p:sldId id="1223" r:id="rId26"/>
    <p:sldId id="728" r:id="rId27"/>
    <p:sldId id="1221" r:id="rId28"/>
    <p:sldId id="1216" r:id="rId29"/>
    <p:sldId id="516" r:id="rId30"/>
    <p:sldId id="1217" r:id="rId31"/>
    <p:sldId id="651" r:id="rId32"/>
    <p:sldId id="542" r:id="rId33"/>
    <p:sldId id="311" r:id="rId34"/>
    <p:sldId id="1218" r:id="rId35"/>
    <p:sldId id="1224" r:id="rId36"/>
    <p:sldId id="385" r:id="rId37"/>
    <p:sldId id="382" r:id="rId38"/>
    <p:sldId id="356" r:id="rId39"/>
    <p:sldId id="357" r:id="rId40"/>
    <p:sldId id="399" r:id="rId41"/>
    <p:sldId id="406" r:id="rId42"/>
    <p:sldId id="1219" r:id="rId43"/>
    <p:sldId id="379" r:id="rId44"/>
    <p:sldId id="358" r:id="rId45"/>
    <p:sldId id="359" r:id="rId46"/>
    <p:sldId id="407" r:id="rId47"/>
    <p:sldId id="440" r:id="rId48"/>
    <p:sldId id="444" r:id="rId49"/>
    <p:sldId id="554" r:id="rId50"/>
    <p:sldId id="559" r:id="rId51"/>
    <p:sldId id="431" r:id="rId52"/>
    <p:sldId id="467" r:id="rId53"/>
    <p:sldId id="454" r:id="rId54"/>
    <p:sldId id="755" r:id="rId55"/>
    <p:sldId id="369" r:id="rId56"/>
    <p:sldId id="463" r:id="rId57"/>
    <p:sldId id="538" r:id="rId58"/>
    <p:sldId id="541" r:id="rId59"/>
    <p:sldId id="1220" r:id="rId60"/>
    <p:sldId id="1225" r:id="rId61"/>
    <p:sldId id="654" r:id="rId62"/>
    <p:sldId id="599" r:id="rId63"/>
    <p:sldId id="600" r:id="rId64"/>
    <p:sldId id="601" r:id="rId65"/>
    <p:sldId id="607" r:id="rId66"/>
    <p:sldId id="613" r:id="rId67"/>
    <p:sldId id="614" r:id="rId68"/>
    <p:sldId id="477" r:id="rId69"/>
  </p:sldIdLst>
  <p:sldSz cx="9144000" cy="6858000" type="screen4x3"/>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3535"/>
    <a:srgbClr val="FF8200"/>
    <a:srgbClr val="DCDDDF"/>
    <a:srgbClr val="96999E"/>
    <a:srgbClr val="007398"/>
    <a:srgbClr val="F7FBFF"/>
    <a:srgbClr val="DEEBF7"/>
    <a:srgbClr val="C6DBEF"/>
    <a:srgbClr val="9ECAE1"/>
    <a:srgbClr val="6BAE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24" autoAdjust="0"/>
    <p:restoredTop sz="94280" autoAdjust="0"/>
  </p:normalViewPr>
  <p:slideViewPr>
    <p:cSldViewPr snapToGrid="0" snapToObjects="1">
      <p:cViewPr varScale="1">
        <p:scale>
          <a:sx n="72" d="100"/>
          <a:sy n="72" d="100"/>
        </p:scale>
        <p:origin x="786" y="78"/>
      </p:cViewPr>
      <p:guideLst>
        <p:guide orient="horz" pos="2136"/>
        <p:guide pos="2952"/>
      </p:guideLst>
    </p:cSldViewPr>
  </p:slideViewPr>
  <p:notesTextViewPr>
    <p:cViewPr>
      <p:scale>
        <a:sx n="100" d="100"/>
        <a:sy n="100" d="100"/>
      </p:scale>
      <p:origin x="0" y="0"/>
    </p:cViewPr>
  </p:notesTextViewPr>
  <p:sorterViewPr>
    <p:cViewPr>
      <p:scale>
        <a:sx n="140" d="100"/>
        <a:sy n="140" d="100"/>
      </p:scale>
      <p:origin x="0" y="6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48645" y="0"/>
            <a:ext cx="2944283" cy="496570"/>
          </a:xfrm>
          <a:prstGeom prst="rect">
            <a:avLst/>
          </a:prstGeom>
        </p:spPr>
        <p:txBody>
          <a:bodyPr vert="horz" lIns="93177" tIns="46589" rIns="93177" bIns="46589" rtlCol="0"/>
          <a:lstStyle>
            <a:lvl1pPr algn="r">
              <a:defRPr sz="1200"/>
            </a:lvl1pPr>
          </a:lstStyle>
          <a:p>
            <a:fld id="{68792803-2B55-4255-B49F-36758047C6CD}" type="datetimeFigureOut">
              <a:rPr lang="en-US" smtClean="0"/>
              <a:pPr/>
              <a:t>4/2/2019</a:t>
            </a:fld>
            <a:endParaRPr lang="en-US" dirty="0"/>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657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33107"/>
            <a:ext cx="2944283" cy="496570"/>
          </a:xfrm>
          <a:prstGeom prst="rect">
            <a:avLst/>
          </a:prstGeom>
        </p:spPr>
        <p:txBody>
          <a:bodyPr vert="horz" lIns="93177" tIns="46589" rIns="93177" bIns="46589" rtlCol="0" anchor="b"/>
          <a:lstStyle>
            <a:lvl1pPr algn="r">
              <a:defRPr sz="1200"/>
            </a:lvl1pPr>
          </a:lstStyle>
          <a:p>
            <a:fld id="{8BBA3215-12F3-4705-BC1C-BA4F0BBF337B}" type="slidenum">
              <a:rPr lang="en-US" smtClean="0"/>
              <a:pPr/>
              <a:t>‹#›</a:t>
            </a:fld>
            <a:endParaRPr lang="en-US" dirty="0"/>
          </a:p>
        </p:txBody>
      </p:sp>
    </p:spTree>
    <p:extLst>
      <p:ext uri="{BB962C8B-B14F-4D97-AF65-F5344CB8AC3E}">
        <p14:creationId xmlns:p14="http://schemas.microsoft.com/office/powerpoint/2010/main" val="325451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linkedin.co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customers are doing momentous things, and we are uniquely positioned to show our customers the ‘art of the possible’.</a:t>
            </a:r>
            <a:br>
              <a:rPr lang="en-US" dirty="0"/>
            </a:br>
            <a:br>
              <a:rPr lang="en-US" dirty="0"/>
            </a:br>
            <a:r>
              <a:rPr lang="en-US" dirty="0"/>
              <a:t>For more than 130 years we have shared their commitment to transforming and advancing science, health and technology. We understand the worlds in which clinicians, educators, and academic and corporate researchers work, the outcomes they want to achieve and the challenges they face in achieving them. (Pictures are some of the Nobel Laureates publishing</a:t>
            </a:r>
            <a:r>
              <a:rPr lang="en-US" baseline="0" dirty="0"/>
              <a:t> in our journals).</a:t>
            </a:r>
            <a:br>
              <a:rPr lang="en-US" dirty="0"/>
            </a:br>
            <a:br>
              <a:rPr lang="en-US" dirty="0"/>
            </a:br>
            <a:r>
              <a:rPr lang="en-US" dirty="0"/>
              <a:t>We have a responsibility to use that understanding to create highly effective solutions that enable our customers to leverage the vast potential of information to advance science, health and technology in ways that they could not do alone, and to anticipate the new ways customers will want to use information in the future. That is what we mean by ‘leading the way’.</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a:defRPr/>
            </a:pPr>
            <a:fld id="{CEE85850-BAD3-4CAF-B5B7-799457C67EAA}" type="slidenum">
              <a:rPr lang="en-GB" smtClean="0"/>
              <a:pPr>
                <a:defRPr/>
              </a:pPr>
              <a:t>3</a:t>
            </a:fld>
            <a:endParaRPr lang="en-GB"/>
          </a:p>
        </p:txBody>
      </p:sp>
    </p:spTree>
    <p:extLst>
      <p:ext uri="{BB962C8B-B14F-4D97-AF65-F5344CB8AC3E}">
        <p14:creationId xmlns:p14="http://schemas.microsoft.com/office/powerpoint/2010/main" val="2541500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27</a:t>
            </a:fld>
            <a:endParaRPr lang="en-GB"/>
          </a:p>
        </p:txBody>
      </p:sp>
    </p:spTree>
    <p:extLst>
      <p:ext uri="{BB962C8B-B14F-4D97-AF65-F5344CB8AC3E}">
        <p14:creationId xmlns:p14="http://schemas.microsoft.com/office/powerpoint/2010/main" val="3734657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28</a:t>
            </a:fld>
            <a:endParaRPr lang="en-GB"/>
          </a:p>
        </p:txBody>
      </p:sp>
    </p:spTree>
    <p:extLst>
      <p:ext uri="{BB962C8B-B14F-4D97-AF65-F5344CB8AC3E}">
        <p14:creationId xmlns:p14="http://schemas.microsoft.com/office/powerpoint/2010/main" val="393648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29</a:t>
            </a:fld>
            <a:endParaRPr lang="en-GB"/>
          </a:p>
        </p:txBody>
      </p:sp>
    </p:spTree>
    <p:extLst>
      <p:ext uri="{BB962C8B-B14F-4D97-AF65-F5344CB8AC3E}">
        <p14:creationId xmlns:p14="http://schemas.microsoft.com/office/powerpoint/2010/main" val="285691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30</a:t>
            </a:fld>
            <a:endParaRPr lang="en-GB"/>
          </a:p>
        </p:txBody>
      </p:sp>
    </p:spTree>
    <p:extLst>
      <p:ext uri="{BB962C8B-B14F-4D97-AF65-F5344CB8AC3E}">
        <p14:creationId xmlns:p14="http://schemas.microsoft.com/office/powerpoint/2010/main" val="248359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31</a:t>
            </a:fld>
            <a:endParaRPr lang="en-GB"/>
          </a:p>
        </p:txBody>
      </p:sp>
    </p:spTree>
    <p:extLst>
      <p:ext uri="{BB962C8B-B14F-4D97-AF65-F5344CB8AC3E}">
        <p14:creationId xmlns:p14="http://schemas.microsoft.com/office/powerpoint/2010/main" val="3861800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33</a:t>
            </a:fld>
            <a:endParaRPr lang="en-GB"/>
          </a:p>
        </p:txBody>
      </p:sp>
    </p:spTree>
    <p:extLst>
      <p:ext uri="{BB962C8B-B14F-4D97-AF65-F5344CB8AC3E}">
        <p14:creationId xmlns:p14="http://schemas.microsoft.com/office/powerpoint/2010/main" val="199593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34</a:t>
            </a:fld>
            <a:endParaRPr lang="en-GB"/>
          </a:p>
        </p:txBody>
      </p:sp>
    </p:spTree>
    <p:extLst>
      <p:ext uri="{BB962C8B-B14F-4D97-AF65-F5344CB8AC3E}">
        <p14:creationId xmlns:p14="http://schemas.microsoft.com/office/powerpoint/2010/main" val="429977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35</a:t>
            </a:fld>
            <a:endParaRPr lang="en-GB"/>
          </a:p>
        </p:txBody>
      </p:sp>
    </p:spTree>
    <p:extLst>
      <p:ext uri="{BB962C8B-B14F-4D97-AF65-F5344CB8AC3E}">
        <p14:creationId xmlns:p14="http://schemas.microsoft.com/office/powerpoint/2010/main" val="3373427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36</a:t>
            </a:fld>
            <a:endParaRPr lang="en-GB"/>
          </a:p>
        </p:txBody>
      </p:sp>
    </p:spTree>
    <p:extLst>
      <p:ext uri="{BB962C8B-B14F-4D97-AF65-F5344CB8AC3E}">
        <p14:creationId xmlns:p14="http://schemas.microsoft.com/office/powerpoint/2010/main" val="3102616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endParaRPr lang="en-US" altLang="zh-CN" sz="1200" dirty="0">
              <a:latin typeface="+mn-lt"/>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37</a:t>
            </a:fld>
            <a:endParaRPr lang="en-GB"/>
          </a:p>
        </p:txBody>
      </p:sp>
    </p:spTree>
    <p:extLst>
      <p:ext uri="{BB962C8B-B14F-4D97-AF65-F5344CB8AC3E}">
        <p14:creationId xmlns:p14="http://schemas.microsoft.com/office/powerpoint/2010/main" val="133318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Publisher neutral</a:t>
            </a:r>
            <a:endParaRPr lang="en-US" dirty="0"/>
          </a:p>
        </p:txBody>
      </p:sp>
      <p:sp>
        <p:nvSpPr>
          <p:cNvPr id="4" name="Slide Number Placeholder 3"/>
          <p:cNvSpPr>
            <a:spLocks noGrp="1"/>
          </p:cNvSpPr>
          <p:nvPr>
            <p:ph type="sldNum" sz="quarter" idx="10"/>
          </p:nvPr>
        </p:nvSpPr>
        <p:spPr/>
        <p:txBody>
          <a:bodyPr/>
          <a:lstStyle/>
          <a:p>
            <a:fld id="{953AC270-AC5F-3C4A-8BE2-E88211726A7D}" type="slidenum">
              <a:rPr lang="en-US" smtClean="0"/>
              <a:pPr/>
              <a:t>4</a:t>
            </a:fld>
            <a:endParaRPr lang="en-US"/>
          </a:p>
        </p:txBody>
      </p:sp>
    </p:spTree>
    <p:extLst>
      <p:ext uri="{BB962C8B-B14F-4D97-AF65-F5344CB8AC3E}">
        <p14:creationId xmlns:p14="http://schemas.microsoft.com/office/powerpoint/2010/main" val="359304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endParaRPr lang="en-US" altLang="zh-CN" sz="1200" kern="1200" dirty="0">
              <a:solidFill>
                <a:srgbClr val="292929"/>
              </a:solidFill>
              <a:latin typeface="+mn-lt"/>
              <a:ea typeface="+mn-ea"/>
              <a:cs typeface="Arial" pitchFamily="34"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38</a:t>
            </a:fld>
            <a:endParaRPr lang="en-GB"/>
          </a:p>
        </p:txBody>
      </p:sp>
    </p:spTree>
    <p:extLst>
      <p:ext uri="{BB962C8B-B14F-4D97-AF65-F5344CB8AC3E}">
        <p14:creationId xmlns:p14="http://schemas.microsoft.com/office/powerpoint/2010/main" val="167900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0668" indent="-240668">
              <a:spcBef>
                <a:spcPct val="0"/>
              </a:spcBef>
              <a:defRPr/>
            </a:pPr>
            <a:endParaRPr lang="en-US" altLang="zh-CN" dirty="0">
              <a:latin typeface="+mn-lt"/>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41</a:t>
            </a:fld>
            <a:endParaRPr lang="en-GB"/>
          </a:p>
        </p:txBody>
      </p:sp>
    </p:spTree>
    <p:extLst>
      <p:ext uri="{BB962C8B-B14F-4D97-AF65-F5344CB8AC3E}">
        <p14:creationId xmlns:p14="http://schemas.microsoft.com/office/powerpoint/2010/main" val="4010636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pPr/>
              <a:t>42</a:t>
            </a:fld>
            <a:endParaRPr lang="en-GB" dirty="0"/>
          </a:p>
        </p:txBody>
      </p:sp>
    </p:spTree>
    <p:extLst>
      <p:ext uri="{BB962C8B-B14F-4D97-AF65-F5344CB8AC3E}">
        <p14:creationId xmlns:p14="http://schemas.microsoft.com/office/powerpoint/2010/main" val="777077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dirty="0"/>
          </a:p>
        </p:txBody>
      </p:sp>
      <p:sp>
        <p:nvSpPr>
          <p:cNvPr id="4" name="Slide Number Placeholder 3"/>
          <p:cNvSpPr>
            <a:spLocks noGrp="1"/>
          </p:cNvSpPr>
          <p:nvPr>
            <p:ph type="sldNum" sz="quarter" idx="10"/>
          </p:nvPr>
        </p:nvSpPr>
        <p:spPr/>
        <p:txBody>
          <a:bodyPr/>
          <a:lstStyle/>
          <a:p>
            <a:fld id="{958B5E41-5FC2-49C5-ADA1-A458E21D9A43}" type="slidenum">
              <a:rPr lang="en-GB" smtClean="0"/>
              <a:pPr/>
              <a:t>43</a:t>
            </a:fld>
            <a:endParaRPr lang="en-GB" dirty="0"/>
          </a:p>
        </p:txBody>
      </p:sp>
    </p:spTree>
    <p:extLst>
      <p:ext uri="{BB962C8B-B14F-4D97-AF65-F5344CB8AC3E}">
        <p14:creationId xmlns:p14="http://schemas.microsoft.com/office/powerpoint/2010/main" val="3139088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44</a:t>
            </a:fld>
            <a:endParaRPr lang="en-GB"/>
          </a:p>
        </p:txBody>
      </p:sp>
    </p:spTree>
    <p:extLst>
      <p:ext uri="{BB962C8B-B14F-4D97-AF65-F5344CB8AC3E}">
        <p14:creationId xmlns:p14="http://schemas.microsoft.com/office/powerpoint/2010/main" val="2909725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45</a:t>
            </a:fld>
            <a:endParaRPr lang="en-GB"/>
          </a:p>
        </p:txBody>
      </p:sp>
    </p:spTree>
    <p:extLst>
      <p:ext uri="{BB962C8B-B14F-4D97-AF65-F5344CB8AC3E}">
        <p14:creationId xmlns:p14="http://schemas.microsoft.com/office/powerpoint/2010/main" val="401025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pPr/>
              <a:t>46</a:t>
            </a:fld>
            <a:endParaRPr lang="en-GB" dirty="0"/>
          </a:p>
        </p:txBody>
      </p:sp>
    </p:spTree>
    <p:extLst>
      <p:ext uri="{BB962C8B-B14F-4D97-AF65-F5344CB8AC3E}">
        <p14:creationId xmlns:p14="http://schemas.microsoft.com/office/powerpoint/2010/main" val="3588001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Search Engine Optimization, or </a:t>
            </a:r>
            <a:r>
              <a:rPr lang="en-US" b="1" dirty="0"/>
              <a:t>SEO</a:t>
            </a:r>
            <a:r>
              <a:rPr lang="en-US" dirty="0"/>
              <a:t>, will help your article appear higher in the results returned by search engines like Google. </a:t>
            </a:r>
            <a:r>
              <a:rPr lang="en-GB" dirty="0"/>
              <a:t>There are a few guidelines to help you getting higher in the search results:</a:t>
            </a:r>
          </a:p>
          <a:p>
            <a:pPr lvl="0"/>
            <a:endParaRPr lang="en-GB"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Use strong keywords in your titles and headings. Think about keywords that are both descriptive and specific to this particular paper.  Remember that search engines see websites differently, and pay special attention to headings and titles.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Interlink your paper with other content on the web, e.g. other papers by proper citations but also by linking your article with data repositories where relevant.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Make sure the authorship information is complete and contains the details that other researchers might use when searching for somebody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Finally, pay special attention to the captions of images and tables, including strong keywords there as well.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47</a:t>
            </a:fld>
            <a:endParaRPr lang="en-GB"/>
          </a:p>
        </p:txBody>
      </p:sp>
    </p:spTree>
    <p:extLst>
      <p:ext uri="{BB962C8B-B14F-4D97-AF65-F5344CB8AC3E}">
        <p14:creationId xmlns:p14="http://schemas.microsoft.com/office/powerpoint/2010/main" val="4097796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AudioSlides</a:t>
            </a:r>
            <a:r>
              <a:rPr lang="en-US" sz="1200" kern="1200" dirty="0">
                <a:solidFill>
                  <a:schemeClr val="tx1"/>
                </a:solidFill>
                <a:effectLst/>
                <a:latin typeface="+mn-lt"/>
                <a:ea typeface="+mn-ea"/>
                <a:cs typeface="+mn-cs"/>
              </a:rPr>
              <a:t> are short, webcast-style presentations, which allow you to present your research in your own words. Elsevier offers you the option of creating your own unique </a:t>
            </a:r>
            <a:r>
              <a:rPr lang="en-US" sz="1200" kern="1200" dirty="0" err="1">
                <a:solidFill>
                  <a:schemeClr val="tx1"/>
                </a:solidFill>
                <a:effectLst/>
                <a:latin typeface="+mn-lt"/>
                <a:ea typeface="+mn-ea"/>
                <a:cs typeface="+mn-cs"/>
              </a:rPr>
              <a:t>AudioSlides</a:t>
            </a:r>
            <a:r>
              <a:rPr lang="en-US" sz="1200" kern="1200" dirty="0">
                <a:solidFill>
                  <a:schemeClr val="tx1"/>
                </a:solidFill>
                <a:effectLst/>
                <a:latin typeface="+mn-lt"/>
                <a:ea typeface="+mn-ea"/>
                <a:cs typeface="+mn-cs"/>
              </a:rPr>
              <a:t>  presentation which complement your research and provides readers with a short and concise overview of the article content. These appear alongside your article once it is published on Elsevier’s </a:t>
            </a:r>
            <a:r>
              <a:rPr lang="en-US" sz="1200" kern="1200" dirty="0" err="1">
                <a:solidFill>
                  <a:schemeClr val="tx1"/>
                </a:solidFill>
                <a:effectLst/>
                <a:latin typeface="+mn-lt"/>
                <a:ea typeface="+mn-ea"/>
                <a:cs typeface="+mn-cs"/>
              </a:rPr>
              <a:t>ScienceDirect</a:t>
            </a:r>
            <a:r>
              <a:rPr lang="en-US" sz="1200" kern="1200" dirty="0">
                <a:solidFill>
                  <a:schemeClr val="tx1"/>
                </a:solidFill>
                <a:effectLst/>
                <a:latin typeface="+mn-lt"/>
                <a:ea typeface="+mn-ea"/>
                <a:cs typeface="+mn-cs"/>
              </a:rPr>
              <a:t> platform. </a:t>
            </a:r>
            <a:r>
              <a:rPr lang="en-US" sz="1200" kern="1200" dirty="0" err="1">
                <a:solidFill>
                  <a:schemeClr val="tx1"/>
                </a:solidFill>
                <a:effectLst/>
                <a:latin typeface="+mn-lt"/>
                <a:ea typeface="+mn-ea"/>
                <a:cs typeface="+mn-cs"/>
              </a:rPr>
              <a:t>AudioSlides</a:t>
            </a:r>
            <a:r>
              <a:rPr lang="en-US" sz="1200" kern="1200" dirty="0">
                <a:solidFill>
                  <a:schemeClr val="tx1"/>
                </a:solidFill>
                <a:effectLst/>
                <a:latin typeface="+mn-lt"/>
                <a:ea typeface="+mn-ea"/>
                <a:cs typeface="+mn-cs"/>
              </a:rPr>
              <a:t> are free to access and easy to share, independently from the article, with colleagues, (influential) bloggers and on social media including YouTube. </a:t>
            </a:r>
            <a:endParaRPr lang="en-GB" baseline="0" dirty="0"/>
          </a:p>
        </p:txBody>
      </p:sp>
      <p:sp>
        <p:nvSpPr>
          <p:cNvPr id="4" name="Slide Number Placeholder 3"/>
          <p:cNvSpPr>
            <a:spLocks noGrp="1"/>
          </p:cNvSpPr>
          <p:nvPr>
            <p:ph type="sldNum" sz="quarter" idx="10"/>
          </p:nvPr>
        </p:nvSpPr>
        <p:spPr/>
        <p:txBody>
          <a:bodyPr/>
          <a:lstStyle/>
          <a:p>
            <a:fld id="{958B5E41-5FC2-49C5-ADA1-A458E21D9A43}" type="slidenum">
              <a:rPr lang="en-GB" smtClean="0"/>
              <a:t>48</a:t>
            </a:fld>
            <a:endParaRPr lang="en-GB"/>
          </a:p>
        </p:txBody>
      </p:sp>
    </p:spTree>
    <p:extLst>
      <p:ext uri="{BB962C8B-B14F-4D97-AF65-F5344CB8AC3E}">
        <p14:creationId xmlns:p14="http://schemas.microsoft.com/office/powerpoint/2010/main" val="409779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Graphical Abstract is a visual summary of the main findings of the article that is placed as part of your article an </a:t>
            </a:r>
            <a:r>
              <a:rPr lang="en-GB" dirty="0" err="1"/>
              <a:t>ScienceDirect</a:t>
            </a:r>
            <a:r>
              <a:rPr lang="en-GB" dirty="0"/>
              <a:t> and will turn up in online search result lists. It will help people to understand the key point of your article at a glance. You can use your graphical abstract as a promotional tool by for example tweeting it, sharing it on social media or sending it to an (influential) blogger. Always add a link to your article. </a:t>
            </a:r>
          </a:p>
        </p:txBody>
      </p:sp>
      <p:sp>
        <p:nvSpPr>
          <p:cNvPr id="4" name="Slide Number Placeholder 3"/>
          <p:cNvSpPr>
            <a:spLocks noGrp="1"/>
          </p:cNvSpPr>
          <p:nvPr>
            <p:ph type="sldNum" sz="quarter" idx="10"/>
          </p:nvPr>
        </p:nvSpPr>
        <p:spPr/>
        <p:txBody>
          <a:bodyPr/>
          <a:lstStyle/>
          <a:p>
            <a:fld id="{958B5E41-5FC2-49C5-ADA1-A458E21D9A43}" type="slidenum">
              <a:rPr lang="en-GB" smtClean="0"/>
              <a:t>49</a:t>
            </a:fld>
            <a:endParaRPr lang="en-GB"/>
          </a:p>
        </p:txBody>
      </p:sp>
    </p:spTree>
    <p:extLst>
      <p:ext uri="{BB962C8B-B14F-4D97-AF65-F5344CB8AC3E}">
        <p14:creationId xmlns:p14="http://schemas.microsoft.com/office/powerpoint/2010/main" val="409779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BD89CC-C8FF-43A1-A225-48888DCBEBA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920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6">
              <a:defRPr/>
            </a:pPr>
            <a:r>
              <a:rPr lang="en-GB" dirty="0"/>
              <a:t>Conferences are a great opportunity for networking and collaboration.</a:t>
            </a:r>
            <a:r>
              <a:rPr lang="en-GB" baseline="0" dirty="0"/>
              <a:t> I</a:t>
            </a:r>
            <a:r>
              <a:rPr lang="en-GB" dirty="0"/>
              <a:t>t’s always important to:</a:t>
            </a:r>
          </a:p>
          <a:p>
            <a:pPr defTabSz="914316">
              <a:defRPr/>
            </a:pPr>
            <a:endParaRPr lang="en-GB" dirty="0"/>
          </a:p>
          <a:p>
            <a:pPr defTabSz="914316">
              <a:defRPr/>
            </a:pPr>
            <a:r>
              <a:rPr lang="en-GB" dirty="0"/>
              <a:t>1. Prepare your conference networking: look at the program to see who will attend and whom you’d like to meet and contact them in advance.</a:t>
            </a:r>
            <a:r>
              <a:rPr lang="en-GB" baseline="0" dirty="0"/>
              <a:t> Send them links of your published research that relate to the discussions you hope to have with them.</a:t>
            </a:r>
            <a:endParaRPr lang="en-GB" dirty="0"/>
          </a:p>
          <a:p>
            <a:pPr defTabSz="914316">
              <a:defRPr/>
            </a:pPr>
            <a:endParaRPr lang="en-GB" dirty="0"/>
          </a:p>
          <a:p>
            <a:pPr defTabSz="914316">
              <a:defRPr/>
            </a:pPr>
            <a:r>
              <a:rPr lang="en-GB" dirty="0"/>
              <a:t>2. Make sure you connect with other delegates on </a:t>
            </a:r>
            <a:r>
              <a:rPr lang="en-GB" u="sng" dirty="0">
                <a:hlinkClick r:id="rId3"/>
              </a:rPr>
              <a:t>Facebook</a:t>
            </a:r>
            <a:r>
              <a:rPr lang="en-GB" u="none" dirty="0"/>
              <a:t>,</a:t>
            </a:r>
            <a:r>
              <a:rPr lang="en-GB" u="none" baseline="0" dirty="0"/>
              <a:t> </a:t>
            </a:r>
            <a:r>
              <a:rPr lang="en-GB" u="sng" dirty="0">
                <a:hlinkClick r:id="rId4"/>
              </a:rPr>
              <a:t>LinkedIn</a:t>
            </a:r>
            <a:r>
              <a:rPr lang="en-GB" dirty="0"/>
              <a:t>, or </a:t>
            </a:r>
            <a:r>
              <a:rPr lang="en-GB" dirty="0" err="1"/>
              <a:t>Mendeley</a:t>
            </a:r>
            <a:r>
              <a:rPr lang="en-GB" dirty="0"/>
              <a:t>. You can direct them to your website,</a:t>
            </a:r>
            <a:r>
              <a:rPr lang="en-GB" baseline="0" dirty="0"/>
              <a:t> </a:t>
            </a:r>
            <a:r>
              <a:rPr lang="en-GB" dirty="0"/>
              <a:t>blog or published</a:t>
            </a:r>
            <a:r>
              <a:rPr lang="en-GB" baseline="0" dirty="0"/>
              <a:t> research. At the conference itself, be prepared with b</a:t>
            </a:r>
            <a:r>
              <a:rPr lang="en-GB" dirty="0"/>
              <a:t>usiness cards</a:t>
            </a:r>
            <a:r>
              <a:rPr lang="en-GB" baseline="0" dirty="0"/>
              <a:t> that include important links to where you showcase your research.</a:t>
            </a:r>
            <a:endParaRPr lang="en-GB" dirty="0"/>
          </a:p>
          <a:p>
            <a:pPr defTabSz="914316">
              <a:defRPr/>
            </a:pPr>
            <a:endParaRPr lang="en-GB" dirty="0"/>
          </a:p>
          <a:p>
            <a:pPr defTabSz="914316">
              <a:defRPr/>
            </a:pPr>
            <a:r>
              <a:rPr lang="en-GB" dirty="0"/>
              <a:t>3. If you create a poster for a conference, perhaps accompanied by flyers, you can also post them on your website. And don’t forget that researchers can find it through the Poster in my Pocket app from Elsevier. </a:t>
            </a:r>
          </a:p>
          <a:p>
            <a:pPr defTabSz="914316">
              <a:defRPr/>
            </a:pPr>
            <a:endParaRPr lang="en-GB" dirty="0"/>
          </a:p>
          <a:p>
            <a:pPr defTabSz="914316">
              <a:defRPr/>
            </a:pPr>
            <a:r>
              <a:rPr lang="en-GB" dirty="0"/>
              <a:t>[don’t read out: Media Relations]</a:t>
            </a:r>
          </a:p>
          <a:p>
            <a:pPr defTabSz="914316">
              <a:defRPr/>
            </a:pPr>
            <a:endParaRPr lang="en-GB" dirty="0"/>
          </a:p>
          <a:p>
            <a:pPr marL="228579" indent="-228579" defTabSz="914316">
              <a:buFont typeface="+mj-lt"/>
              <a:buAutoNum type="arabicPeriod"/>
              <a:defRPr/>
            </a:pPr>
            <a:r>
              <a:rPr lang="en-GB" dirty="0"/>
              <a:t>If you would like journalists, media outlets and the public to pick up on your published paper, it can help to have a brief statement prepared which explains the significance of your research and its key outcomes in simple language. This statement can be used as a basis for press releases, sharing on social media or other channels available to the public. Be prepared to write your own layman statement.</a:t>
            </a:r>
            <a:endParaRPr lang="en-US" dirty="0"/>
          </a:p>
          <a:p>
            <a:endParaRPr lang="en-GB" dirty="0"/>
          </a:p>
          <a:p>
            <a:pPr marL="228579" indent="-228579">
              <a:buFont typeface="+mj-lt"/>
              <a:buAutoNum type="arabicPeriod" startAt="2"/>
            </a:pPr>
            <a:r>
              <a:rPr lang="en-GB" dirty="0"/>
              <a:t>These days most institutions have their own press office and PR/media staff. Get in touch with them at an early stage to see what they can do to help you promote your published paper. </a:t>
            </a:r>
          </a:p>
          <a:p>
            <a:endParaRPr lang="en-GB" dirty="0"/>
          </a:p>
          <a:p>
            <a:pPr marL="228579" indent="-228579" defTabSz="914316">
              <a:buFont typeface="+mj-lt"/>
              <a:buAutoNum type="arabicPeriod" startAt="3"/>
              <a:defRPr/>
            </a:pPr>
            <a:r>
              <a:rPr lang="en-GB" dirty="0"/>
              <a:t>Elsevier also sends press releases and has different ways to highlight articles online. If you think your article is interesting for a wider audience, contact the journal editor or – immediately after acceptance – send an email researchcomm@elsevier.com to explore the possibilities. </a:t>
            </a:r>
            <a:endParaRPr lang="en-US" dirty="0"/>
          </a:p>
          <a:p>
            <a:pPr defTabSz="914316">
              <a:defRPr/>
            </a:pPr>
            <a:br>
              <a:rPr lang="en-GB" dirty="0"/>
            </a:b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t>50</a:t>
            </a:fld>
            <a:endParaRPr lang="en-GB"/>
          </a:p>
        </p:txBody>
      </p:sp>
    </p:spTree>
    <p:extLst>
      <p:ext uri="{BB962C8B-B14F-4D97-AF65-F5344CB8AC3E}">
        <p14:creationId xmlns:p14="http://schemas.microsoft.com/office/powerpoint/2010/main" val="4097796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866775" y="738188"/>
            <a:ext cx="4913313" cy="36861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5" name="Shape 485"/>
          <p:cNvSpPr txBox="1">
            <a:spLocks noGrp="1"/>
          </p:cNvSpPr>
          <p:nvPr>
            <p:ph type="body" idx="1"/>
          </p:nvPr>
        </p:nvSpPr>
        <p:spPr>
          <a:xfrm>
            <a:off x="679451" y="4717414"/>
            <a:ext cx="5435599" cy="4469130"/>
          </a:xfrm>
          <a:prstGeom prst="rect">
            <a:avLst/>
          </a:prstGeom>
          <a:noFill/>
          <a:ln>
            <a:noFill/>
          </a:ln>
        </p:spPr>
        <p:txBody>
          <a:bodyPr lIns="92825" tIns="46400" rIns="92825" bIns="464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SzPct val="25000"/>
              <a:buNone/>
            </a:pPr>
            <a:br>
              <a:rPr lang="en-US" sz="1200" b="0" i="0" u="none" strike="noStrike" kern="1200" cap="none" dirty="0">
                <a:solidFill>
                  <a:schemeClr val="dk1"/>
                </a:solidFill>
                <a:effectLst/>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848645" y="9433105"/>
            <a:ext cx="2944282" cy="496570"/>
          </a:xfrm>
          <a:prstGeom prst="rect">
            <a:avLst/>
          </a:prstGeom>
          <a:noFill/>
          <a:ln>
            <a:noFill/>
          </a:ln>
        </p:spPr>
        <p:txBody>
          <a:bodyPr lIns="92825" tIns="46400" rIns="92825" bIns="46400" anchor="b" anchorCtr="0">
            <a:noAutofit/>
          </a:bodyPr>
          <a:lstStyle/>
          <a:p>
            <a:pPr>
              <a:buSzPct val="25000"/>
            </a:pPr>
            <a:fld id="{00000000-1234-1234-1234-123412341234}" type="slidenum">
              <a:rPr lang="en-US">
                <a:latin typeface="Calibri"/>
                <a:ea typeface="Calibri"/>
                <a:cs typeface="Calibri"/>
                <a:sym typeface="Calibri"/>
              </a:rPr>
              <a:pPr>
                <a:buSzPct val="25000"/>
              </a:pPr>
              <a:t>58</a:t>
            </a:fld>
            <a:endParaRPr lang="en-US">
              <a:latin typeface="Calibri"/>
              <a:ea typeface="Calibri"/>
              <a:cs typeface="Calibri"/>
              <a:sym typeface="Calibri"/>
            </a:endParaRPr>
          </a:p>
        </p:txBody>
      </p:sp>
    </p:spTree>
    <p:extLst>
      <p:ext uri="{BB962C8B-B14F-4D97-AF65-F5344CB8AC3E}">
        <p14:creationId xmlns:p14="http://schemas.microsoft.com/office/powerpoint/2010/main" val="193569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676" y="5031751"/>
            <a:ext cx="5301395" cy="5410106"/>
          </a:xfrm>
        </p:spPr>
        <p:txBody>
          <a:bodyPr>
            <a:noAutofit/>
          </a:bodyPr>
          <a:lstStyle/>
          <a:p>
            <a:pPr eaLnBrk="0" fontAlgn="base" hangingPunct="0">
              <a:spcBef>
                <a:spcPct val="0"/>
              </a:spcBef>
              <a:spcAft>
                <a:spcPct val="0"/>
              </a:spcAft>
              <a:defRPr/>
            </a:pPr>
            <a:r>
              <a:rPr lang="en-US" sz="1300" dirty="0">
                <a:solidFill>
                  <a:srgbClr val="000000"/>
                </a:solidFill>
                <a:latin typeface="Arial" panose="020B0604020202020204" pitchFamily="34" charset="0"/>
                <a:ea typeface="Arial"/>
                <a:cs typeface="Arial" panose="020B0604020202020204" pitchFamily="34" charset="0"/>
              </a:rPr>
              <a:t>OPTIONAL – For use for audiences less familiar with Elsevier</a:t>
            </a: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a:cs typeface="Arial" panose="020B0604020202020204" pitchFamily="34" charset="0"/>
            </a:endParaRPr>
          </a:p>
          <a:p>
            <a:pPr defTabSz="462595" eaLnBrk="0" fontAlgn="base" hangingPunct="0">
              <a:spcBef>
                <a:spcPct val="0"/>
              </a:spcBef>
              <a:spcAft>
                <a:spcPct val="0"/>
              </a:spcAft>
              <a:defRPr/>
            </a:pPr>
            <a:r>
              <a:rPr lang="en-US" sz="1400" dirty="0"/>
              <a:t>[Slide goals: introduces Elsevier as a global research collaborative, with ample data resources to build the right research at the right time, in the right place, to serve researcher needs and goals.]</a:t>
            </a:r>
          </a:p>
          <a:p>
            <a:pPr eaLnBrk="0" fontAlgn="base" hangingPunct="0">
              <a:spcBef>
                <a:spcPct val="0"/>
              </a:spcBef>
              <a:spcAft>
                <a:spcPct val="0"/>
              </a:spcAft>
              <a:defRPr/>
            </a:pPr>
            <a:endParaRPr lang="en-US" sz="1300" dirty="0">
              <a:solidFill>
                <a:srgbClr val="000000"/>
              </a:solidFill>
              <a:latin typeface="Arial" panose="020B0604020202020204" pitchFamily="34" charset="0"/>
              <a:ea typeface="Arial"/>
              <a:cs typeface="Arial" panose="020B0604020202020204" pitchFamily="34" charset="0"/>
            </a:endParaRPr>
          </a:p>
          <a:p>
            <a:pPr eaLnBrk="0" fontAlgn="base" hangingPunct="0">
              <a:spcBef>
                <a:spcPct val="0"/>
              </a:spcBef>
              <a:spcAft>
                <a:spcPct val="0"/>
              </a:spcAft>
              <a:defRPr/>
            </a:pPr>
            <a:r>
              <a:rPr lang="en-US" sz="1300" dirty="0">
                <a:solidFill>
                  <a:srgbClr val="000000"/>
                </a:solidFill>
                <a:latin typeface="Arial" panose="020B0604020202020204" pitchFamily="34" charset="0"/>
                <a:ea typeface="Arial"/>
                <a:cs typeface="Arial" panose="020B0604020202020204" pitchFamily="34" charset="0"/>
              </a:rPr>
              <a:t>So who is Elsevier?</a:t>
            </a:r>
            <a:br>
              <a:rPr lang="en-US" sz="1300" dirty="0">
                <a:solidFill>
                  <a:srgbClr val="000000"/>
                </a:solidFill>
                <a:latin typeface="Arial" panose="020B0604020202020204" pitchFamily="34" charset="0"/>
                <a:ea typeface="Arial"/>
                <a:cs typeface="Arial" panose="020B0604020202020204" pitchFamily="34" charset="0"/>
              </a:rPr>
            </a:br>
            <a:endParaRPr lang="en-US" sz="1300" dirty="0">
              <a:solidFill>
                <a:srgbClr val="000000"/>
              </a:solidFill>
              <a:latin typeface="Arial" panose="020B0604020202020204" pitchFamily="34" charset="0"/>
              <a:ea typeface="Arial"/>
              <a:cs typeface="Arial" panose="020B0604020202020204" pitchFamily="34" charset="0"/>
            </a:endParaRPr>
          </a:p>
          <a:p>
            <a:pPr marL="289122" indent="-289122"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We are is a digital information solutions company with roots in publishing world class, peer-reviewed scientific, medical, and technical literature, going back 130 years.</a:t>
            </a:r>
          </a:p>
          <a:p>
            <a:pPr marL="181296" indent="-181296">
              <a:buFont typeface="Arial" panose="020B0604020202020204" pitchFamily="34" charset="0"/>
              <a:buChar char="•"/>
            </a:pPr>
            <a:r>
              <a:rPr lang="en-GB" sz="1300" dirty="0">
                <a:solidFill>
                  <a:srgbClr val="000000"/>
                </a:solidFill>
                <a:latin typeface="Arial" panose="020B0604020202020204" pitchFamily="34" charset="0"/>
                <a:ea typeface="Arial"/>
                <a:cs typeface="Arial" panose="020B0604020202020204" pitchFamily="34" charset="0"/>
              </a:rPr>
              <a:t>Our mission is to</a:t>
            </a:r>
            <a:r>
              <a:rPr lang="en-US" sz="1300" dirty="0">
                <a:solidFill>
                  <a:srgbClr val="000000"/>
                </a:solidFill>
                <a:latin typeface="Arial" panose="020B0604020202020204" pitchFamily="34" charset="0"/>
                <a:cs typeface="Arial" panose="020B0604020202020204" pitchFamily="34" charset="0"/>
              </a:rPr>
              <a:t> lead the way in advancing science, technology and health.</a:t>
            </a:r>
          </a:p>
          <a:p>
            <a:pPr marL="181296" indent="-181296">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Our customers are doing momentous things and we have a responsibility to create highly effective solutions that enable our customers to leverage the vast potential of information to advance science, health and technology in ways that they could not do alone.</a:t>
            </a:r>
          </a:p>
          <a:p>
            <a:pPr marL="181296" indent="-181296">
              <a:buFont typeface="Arial" panose="020B0604020202020204" pitchFamily="34" charset="0"/>
              <a:buChar char="•"/>
            </a:pPr>
            <a:r>
              <a:rPr lang="en-US" sz="1300" dirty="0">
                <a:solidFill>
                  <a:srgbClr val="000000"/>
                </a:solidFill>
                <a:latin typeface="Arial" panose="020B0604020202020204" pitchFamily="34" charset="0"/>
                <a:cs typeface="Arial" panose="020B0604020202020204" pitchFamily="34" charset="0"/>
              </a:rPr>
              <a:t>We also want to anticipate the new ways customers will want to use information in the future. That is what we mean by ‘leading the way’.</a:t>
            </a:r>
          </a:p>
          <a:p>
            <a:pPr marL="181296"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Our products include: </a:t>
            </a:r>
          </a:p>
          <a:p>
            <a:pPr marL="664755" lvl="1"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Intellectual content—largely in the form of digitized books, journals, and proprietary databases—delivering access to them via the internet and other offline digital channels (examples: journals (Lancet, imprints (Cell, MK), ScienceDirect, Mendeley, Scopus)</a:t>
            </a:r>
          </a:p>
          <a:p>
            <a:pPr marL="664755" lvl="1" indent="-181296" defTabSz="488971" eaLnBrk="0" fontAlgn="base" hangingPunct="0">
              <a:spcBef>
                <a:spcPct val="0"/>
              </a:spcBef>
              <a:spcAft>
                <a:spcPct val="0"/>
              </a:spcAft>
              <a:buFont typeface="Arial" panose="020B0604020202020204" pitchFamily="34" charset="0"/>
              <a:buChar char="•"/>
              <a:defRPr/>
            </a:pPr>
            <a:r>
              <a:rPr lang="en-US" sz="1300" dirty="0">
                <a:solidFill>
                  <a:srgbClr val="000000"/>
                </a:solidFill>
                <a:latin typeface="Arial" panose="020B0604020202020204" pitchFamily="34" charset="0"/>
                <a:ea typeface="Arial"/>
                <a:cs typeface="Arial" panose="020B0604020202020204" pitchFamily="34" charset="0"/>
              </a:rPr>
              <a:t>In addition to—and layered over—this content, are technology and analytics (tools and solutions), that allow clients and end-users to do ‘more with’ information: to produce it, interact with it, manipulate it, and share it with greater facility, efficiency, and creativity (examples: </a:t>
            </a:r>
            <a:r>
              <a:rPr lang="en-US" sz="1300" dirty="0" err="1">
                <a:solidFill>
                  <a:srgbClr val="000000"/>
                </a:solidFill>
                <a:latin typeface="Arial" panose="020B0604020202020204" pitchFamily="34" charset="0"/>
                <a:ea typeface="Arial"/>
                <a:cs typeface="Arial" panose="020B0604020202020204" pitchFamily="34" charset="0"/>
              </a:rPr>
              <a:t>ClinicalKey</a:t>
            </a:r>
            <a:r>
              <a:rPr lang="en-US" sz="1300" dirty="0">
                <a:solidFill>
                  <a:srgbClr val="000000"/>
                </a:solidFill>
                <a:latin typeface="Arial" panose="020B0604020202020204" pitchFamily="34" charset="0"/>
                <a:ea typeface="Arial"/>
                <a:cs typeface="Arial" panose="020B0604020202020204" pitchFamily="34" charset="0"/>
              </a:rPr>
              <a:t>, </a:t>
            </a:r>
            <a:r>
              <a:rPr lang="en-US" sz="1300" dirty="0" err="1">
                <a:solidFill>
                  <a:srgbClr val="000000"/>
                </a:solidFill>
                <a:latin typeface="Arial" panose="020B0604020202020204" pitchFamily="34" charset="0"/>
                <a:ea typeface="Arial"/>
                <a:cs typeface="Arial" panose="020B0604020202020204" pitchFamily="34" charset="0"/>
              </a:rPr>
              <a:t>Reaxys</a:t>
            </a:r>
            <a:r>
              <a:rPr lang="en-US" sz="1300" dirty="0">
                <a:solidFill>
                  <a:srgbClr val="000000"/>
                </a:solidFill>
                <a:latin typeface="Arial" panose="020B0604020202020204" pitchFamily="34" charset="0"/>
                <a:ea typeface="Arial"/>
                <a:cs typeface="Arial" panose="020B0604020202020204" pitchFamily="34" charset="0"/>
              </a:rPr>
              <a:t>, SciVal, </a:t>
            </a:r>
            <a:r>
              <a:rPr lang="en-US" sz="1300" dirty="0" err="1">
                <a:solidFill>
                  <a:srgbClr val="000000"/>
                </a:solidFill>
                <a:latin typeface="Arial" panose="020B0604020202020204" pitchFamily="34" charset="0"/>
                <a:ea typeface="Arial"/>
                <a:cs typeface="Arial" panose="020B0604020202020204" pitchFamily="34" charset="0"/>
              </a:rPr>
              <a:t>SimChart</a:t>
            </a:r>
            <a:r>
              <a:rPr lang="en-US" sz="1300" dirty="0">
                <a:solidFill>
                  <a:srgbClr val="000000"/>
                </a:solidFill>
                <a:latin typeface="Arial" panose="020B0604020202020204" pitchFamily="34" charset="0"/>
                <a:ea typeface="Arial"/>
                <a:cs typeface="Arial" panose="020B0604020202020204" pitchFamily="34" charset="0"/>
              </a:rPr>
              <a:t>)</a:t>
            </a:r>
          </a:p>
          <a:p>
            <a:pPr marL="181296" indent="-181296" eaLnBrk="0" fontAlgn="base" hangingPunct="0">
              <a:spcBef>
                <a:spcPct val="0"/>
              </a:spcBef>
              <a:spcAft>
                <a:spcPct val="0"/>
              </a:spcAft>
              <a:buFont typeface="Arial" panose="020B0604020202020204" pitchFamily="34" charset="0"/>
              <a:buChar char="•"/>
            </a:pPr>
            <a:r>
              <a:rPr lang="en-US" sz="1300" dirty="0">
                <a:solidFill>
                  <a:srgbClr val="000000"/>
                </a:solidFill>
                <a:latin typeface="Arial" panose="020B0604020202020204" pitchFamily="34" charset="0"/>
                <a:ea typeface="Arial"/>
                <a:cs typeface="Arial" panose="020B0604020202020204" pitchFamily="34" charset="0"/>
              </a:rPr>
              <a:t>Elsevier empowers knowledge professionals to be more collaborative and competitive, efficient and effective; to perform better, and to create knowledge with impact.</a:t>
            </a:r>
          </a:p>
          <a:p>
            <a:endParaRPr lang="en-US" sz="900" dirty="0">
              <a:latin typeface="Arial"/>
              <a:cs typeface="Arial"/>
            </a:endParaRPr>
          </a:p>
        </p:txBody>
      </p:sp>
      <p:sp>
        <p:nvSpPr>
          <p:cNvPr id="4" name="Slide Number Placeholder 3"/>
          <p:cNvSpPr>
            <a:spLocks noGrp="1"/>
          </p:cNvSpPr>
          <p:nvPr>
            <p:ph type="sldNum" sz="quarter" idx="10"/>
          </p:nvPr>
        </p:nvSpPr>
        <p:spPr/>
        <p:txBody>
          <a:bodyPr/>
          <a:lstStyle/>
          <a:p>
            <a:fld id="{F981F8ED-CEC2-4A76-85B5-D62B57BD95D5}" type="slidenum">
              <a:rPr lang="en-US" smtClean="0"/>
              <a:pPr/>
              <a:t>13</a:t>
            </a:fld>
            <a:endParaRPr lang="en-US"/>
          </a:p>
        </p:txBody>
      </p:sp>
    </p:spTree>
    <p:extLst>
      <p:ext uri="{BB962C8B-B14F-4D97-AF65-F5344CB8AC3E}">
        <p14:creationId xmlns:p14="http://schemas.microsoft.com/office/powerpoint/2010/main" val="787891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D89CC-C8FF-43A1-A225-48888DCBEB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22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SD homepage,</a:t>
            </a:r>
            <a:r>
              <a:rPr lang="en-US" baseline="0" dirty="0"/>
              <a:t> click on the right up button, the activate remote access button would appear. </a:t>
            </a:r>
          </a:p>
          <a:p>
            <a:r>
              <a:rPr lang="en-US" baseline="0" dirty="0"/>
              <a:t>Click the activate remote access button.</a:t>
            </a:r>
            <a:endParaRPr lang="en-US" dirty="0"/>
          </a:p>
        </p:txBody>
      </p:sp>
      <p:sp>
        <p:nvSpPr>
          <p:cNvPr id="4" name="Slide Number Placeholder 3"/>
          <p:cNvSpPr>
            <a:spLocks noGrp="1"/>
          </p:cNvSpPr>
          <p:nvPr>
            <p:ph type="sldNum" sz="quarter" idx="10"/>
          </p:nvPr>
        </p:nvSpPr>
        <p:spPr/>
        <p:txBody>
          <a:bodyPr/>
          <a:lstStyle/>
          <a:p>
            <a:fld id="{6C51B4E8-8C54-46B7-BDF2-C3F824A5009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3131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714375"/>
            <a:ext cx="4881563" cy="3662363"/>
          </a:xfrm>
        </p:spPr>
      </p:sp>
      <p:sp>
        <p:nvSpPr>
          <p:cNvPr id="3" name="Notes Placeholder 2"/>
          <p:cNvSpPr>
            <a:spLocks noGrp="1"/>
          </p:cNvSpPr>
          <p:nvPr>
            <p:ph type="body" idx="1"/>
          </p:nvPr>
        </p:nvSpPr>
        <p:spPr>
          <a:xfrm>
            <a:off x="664679" y="4658170"/>
            <a:ext cx="5317435" cy="4395866"/>
          </a:xfrm>
        </p:spPr>
        <p:txBody>
          <a:bodyPr/>
          <a:lstStyle/>
          <a:p>
            <a:r>
              <a:rPr lang="en-GB" dirty="0"/>
              <a:t>So building on that idea we created</a:t>
            </a:r>
            <a:r>
              <a:rPr lang="en-GB" baseline="0" dirty="0"/>
              <a:t> a concept prototype that we tested with users </a:t>
            </a:r>
          </a:p>
          <a:p>
            <a:endParaRPr lang="en-GB" baseline="0" dirty="0"/>
          </a:p>
          <a:p>
            <a:r>
              <a:rPr lang="en-GB" baseline="0" dirty="0"/>
              <a:t>The prototype was centred on a common interdisciplinary use case that we had heard regular in user interviews – ‘I want to understand the journal article’ </a:t>
            </a:r>
          </a:p>
          <a:p>
            <a:endParaRPr lang="en-GB" baseline="0" dirty="0"/>
          </a:p>
          <a:p>
            <a:r>
              <a:rPr lang="en-GB" baseline="0" dirty="0"/>
              <a:t>The scenario is that a researcher finds a term in an article that they are unfamiliar with – instead of providing a list of all content that relates to that concept, we signpost the content based on the problem it solves for that specific  user – so latest developments, methods, fundamentals or definitions – this allows the user to more clearly navigate to the most relevant content for them</a:t>
            </a:r>
          </a:p>
          <a:p>
            <a:endParaRPr lang="en-GB" baseline="0" dirty="0"/>
          </a:p>
          <a:p>
            <a:r>
              <a:rPr lang="en-GB" baseline="0" dirty="0"/>
              <a:t>This is the basic principle we are building our solution from – a user-centric view of the content </a:t>
            </a:r>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solidFill>
                  <a:prstClr val="black"/>
                </a:solidFill>
              </a:rPr>
              <a:t>22</a:t>
            </a:fld>
            <a:endParaRPr lang="en-US" dirty="0">
              <a:solidFill>
                <a:prstClr val="black"/>
              </a:solidFill>
            </a:endParaRPr>
          </a:p>
        </p:txBody>
      </p:sp>
    </p:spTree>
    <p:extLst>
      <p:ext uri="{BB962C8B-B14F-4D97-AF65-F5344CB8AC3E}">
        <p14:creationId xmlns:p14="http://schemas.microsoft.com/office/powerpoint/2010/main" val="328227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2A755B-9233-BB4C-BFE1-928BAB4779D6}" type="slidenum">
              <a:rPr lang="en-US" smtClean="0"/>
              <a:t>24</a:t>
            </a:fld>
            <a:endParaRPr lang="en-US"/>
          </a:p>
        </p:txBody>
      </p:sp>
    </p:spTree>
    <p:extLst>
      <p:ext uri="{BB962C8B-B14F-4D97-AF65-F5344CB8AC3E}">
        <p14:creationId xmlns:p14="http://schemas.microsoft.com/office/powerpoint/2010/main" val="419867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t>26</a:t>
            </a:fld>
            <a:endParaRPr lang="en-GB"/>
          </a:p>
        </p:txBody>
      </p:sp>
    </p:spTree>
    <p:extLst>
      <p:ext uri="{BB962C8B-B14F-4D97-AF65-F5344CB8AC3E}">
        <p14:creationId xmlns:p14="http://schemas.microsoft.com/office/powerpoint/2010/main" val="88846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2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9.jpeg"/><Relationship Id="rId4"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34.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37.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40.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20.png"/><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506665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a:t>Subtitle of Presentation</a:t>
            </a:r>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4545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283985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424688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149482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45986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extLst>
      <p:ext uri="{BB962C8B-B14F-4D97-AF65-F5344CB8AC3E}">
        <p14:creationId xmlns:p14="http://schemas.microsoft.com/office/powerpoint/2010/main" val="31553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val="162683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val="404732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28730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extLst>
      <p:ext uri="{BB962C8B-B14F-4D97-AF65-F5344CB8AC3E}">
        <p14:creationId xmlns:p14="http://schemas.microsoft.com/office/powerpoint/2010/main" val="19116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062231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372113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13818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140624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sp>
        <p:nvSpPr>
          <p:cNvPr id="3" name="Picture Placeholder 2"/>
          <p:cNvSpPr>
            <a:spLocks noGrp="1"/>
          </p:cNvSpPr>
          <p:nvPr>
            <p:ph type="pic" sz="quarter" idx="14"/>
          </p:nvPr>
        </p:nvSpPr>
        <p:spPr>
          <a:xfrm>
            <a:off x="0" y="0"/>
            <a:ext cx="4565650" cy="6858000"/>
          </a:xfrm>
          <a:prstGeom prst="rect">
            <a:avLst/>
          </a:prstGeom>
        </p:spPr>
        <p:txBody>
          <a:bodyPr/>
          <a:lstStyle/>
          <a:p>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val="133758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185210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a:spLocks/>
          </p:cNvSpPr>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pPr fontAlgn="base">
                <a:spcBef>
                  <a:spcPct val="0"/>
                </a:spcBef>
                <a:spcAft>
                  <a:spcPct val="0"/>
                </a:spcAft>
                <a:defRPr/>
              </a:pPr>
              <a:t>‹#›</a:t>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p:nvPr>
        </p:nvSpPr>
        <p:spPr>
          <a:xfrm>
            <a:off x="457200" y="705206"/>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199065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326104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val="6465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extLst>
      <p:ext uri="{BB962C8B-B14F-4D97-AF65-F5344CB8AC3E}">
        <p14:creationId xmlns:p14="http://schemas.microsoft.com/office/powerpoint/2010/main" val="26308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229134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44852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extLst>
      <p:ext uri="{BB962C8B-B14F-4D97-AF65-F5344CB8AC3E}">
        <p14:creationId xmlns:p14="http://schemas.microsoft.com/office/powerpoint/2010/main" val="419752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083509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900" b="0">
                <a:solidFill>
                  <a:srgbClr val="75787B"/>
                </a:solidFill>
                <a:latin typeface="Arial" panose="020B0604020202020204" pitchFamily="34" charset="0"/>
                <a:ea typeface="Arial"/>
                <a:cs typeface="Arial" panose="020B0604020202020204" pitchFamily="34" charset="0"/>
              </a:defRPr>
            </a:lvl1pPr>
            <a:lvl2pPr>
              <a:defRPr sz="97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82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788">
                <a:latin typeface="Lucida Sans Unicode" panose="020B0602030504020204" pitchFamily="34" charset="0"/>
                <a:ea typeface="Verdana" panose="020B0604030504040204" pitchFamily="34" charset="0"/>
                <a:cs typeface="Lucida Sans Unicode" panose="020B0602030504020204" pitchFamily="34" charset="0"/>
              </a:defRPr>
            </a:lvl4pPr>
            <a:lvl5pPr>
              <a:defRPr sz="788">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350" baseline="0">
                <a:solidFill>
                  <a:srgbClr val="007398"/>
                </a:solidFill>
                <a:latin typeface="Arial" panose="020B0604020202020204" pitchFamily="34" charset="0"/>
                <a:cs typeface="Arial" panose="020B0604020202020204" pitchFamily="34" charset="0"/>
              </a:defRPr>
            </a:lvl1pPr>
          </a:lstStyle>
          <a:p>
            <a:pPr lvl="0"/>
            <a:r>
              <a:rPr lang="en-US" dirty="0"/>
              <a:t>Title of Slide</a:t>
            </a:r>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9787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0"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530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135497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4216762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Slide Number Placeholder 5"/>
          <p:cNvSpPr>
            <a:spLocks noGrp="1" noChangeArrowheads="1"/>
          </p:cNvSpPr>
          <p:nvPr>
            <p:ph type="sldNum" sz="quarter" idx="10"/>
          </p:nvPr>
        </p:nvSpPr>
        <p:spPr>
          <a:ln/>
        </p:spPr>
        <p:txBody>
          <a:bodyPr/>
          <a:lstStyle>
            <a:lvl1pPr>
              <a:defRPr/>
            </a:lvl1pPr>
          </a:lstStyle>
          <a:p>
            <a:pPr>
              <a:defRPr/>
            </a:pPr>
            <a:fld id="{0C51AE8C-BF60-4263-BE86-E8E0FAD6A59F}" type="slidenum">
              <a:rPr lang="en-GB" altLang="en-US"/>
              <a:pPr>
                <a:defRPr/>
              </a:pPr>
              <a:t>‹#›</a:t>
            </a:fld>
            <a:endParaRPr lang="en-GB" altLang="en-US"/>
          </a:p>
        </p:txBody>
      </p:sp>
    </p:spTree>
    <p:extLst>
      <p:ext uri="{BB962C8B-B14F-4D97-AF65-F5344CB8AC3E}">
        <p14:creationId xmlns:p14="http://schemas.microsoft.com/office/powerpoint/2010/main" val="305355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xfrm>
            <a:off x="1285875" y="6215063"/>
            <a:ext cx="419100" cy="365125"/>
          </a:xfrm>
          <a:prstGeom prst="rect">
            <a:avLst/>
          </a:prstGeom>
          <a:ln/>
        </p:spPr>
        <p:txBody>
          <a:bodyPr/>
          <a:lstStyle>
            <a:lvl1pPr>
              <a:defRPr/>
            </a:lvl1pPr>
          </a:lstStyle>
          <a:p>
            <a:pPr>
              <a:defRPr/>
            </a:pPr>
            <a:fld id="{6842DBCB-5B90-404D-B900-050ED4DE61EB}" type="slidenum">
              <a:rPr lang="en-GB" altLang="en-US">
                <a:solidFill>
                  <a:srgbClr val="FF8200"/>
                </a:solidFill>
              </a:rPr>
              <a:pPr>
                <a:defRPr/>
              </a:pPr>
              <a:t>‹#›</a:t>
            </a:fld>
            <a:endParaRPr lang="en-GB" altLang="en-US">
              <a:solidFill>
                <a:srgbClr val="FF8200"/>
              </a:solidFill>
            </a:endParaRPr>
          </a:p>
        </p:txBody>
      </p:sp>
    </p:spTree>
    <p:extLst>
      <p:ext uri="{BB962C8B-B14F-4D97-AF65-F5344CB8AC3E}">
        <p14:creationId xmlns:p14="http://schemas.microsoft.com/office/powerpoint/2010/main" val="830530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A683B8-7BDD-4292-8288-A2F9BC9101E0}" type="datetimeFigureOut">
              <a:rPr lang="en-GB" smtClean="0"/>
              <a:t>02/04/2019</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EBFA7DD-B979-4EF9-B7BF-8EB51708021A}" type="slidenum">
              <a:rPr lang="en-GB" smtClean="0"/>
              <a:t>‹#›</a:t>
            </a:fld>
            <a:endParaRPr lang="en-GB"/>
          </a:p>
        </p:txBody>
      </p:sp>
    </p:spTree>
    <p:extLst>
      <p:ext uri="{BB962C8B-B14F-4D97-AF65-F5344CB8AC3E}">
        <p14:creationId xmlns:p14="http://schemas.microsoft.com/office/powerpoint/2010/main" val="287047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404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01806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ub Title Conten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4817EE-E5D3-48C9-A1D3-5C1BC9861CFF}"/>
              </a:ext>
            </a:extLst>
          </p:cNvPr>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5242" name="think-cell Slide" r:id="rId4" imgW="270" imgH="270" progId="TCLayout.ActiveDocument.1">
                  <p:embed/>
                </p:oleObj>
              </mc:Choice>
              <mc:Fallback>
                <p:oleObj name="think-cell Slide" r:id="rId4" imgW="270" imgH="270" progId="TCLayout.ActiveDocument.1">
                  <p:embed/>
                  <p:pic>
                    <p:nvPicPr>
                      <p:cNvPr id="2" name="Object 1" hidden="1">
                        <a:extLst>
                          <a:ext uri="{FF2B5EF4-FFF2-40B4-BE49-F238E27FC236}">
                            <a16:creationId xmlns:a16="http://schemas.microsoft.com/office/drawing/2014/main" id="{5E4817EE-E5D3-48C9-A1D3-5C1BC9861CFF}"/>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14"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457200" y="1241716"/>
            <a:ext cx="8238318" cy="350591"/>
          </a:xfrm>
        </p:spPr>
        <p:txBody>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7"/>
            <a:ext cx="8238320" cy="370435"/>
          </a:xfrm>
        </p:spPr>
        <p:txBody>
          <a:bodyPr>
            <a:normAutofit/>
          </a:bodyPr>
          <a:lstStyle>
            <a:lvl1pPr marL="0" indent="0">
              <a:buNone/>
              <a:defRPr sz="1300">
                <a:solidFill>
                  <a:srgbClr val="53565A"/>
                </a:solidFill>
              </a:defRPr>
            </a:lvl1pPr>
            <a:lvl2pPr marL="457189"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1"/>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393034"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567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Tree>
    <p:extLst>
      <p:ext uri="{BB962C8B-B14F-4D97-AF65-F5344CB8AC3E}">
        <p14:creationId xmlns:p14="http://schemas.microsoft.com/office/powerpoint/2010/main" val="2731835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a:t>Click to add date</a:t>
            </a:r>
          </a:p>
        </p:txBody>
      </p:sp>
    </p:spTree>
    <p:extLst>
      <p:ext uri="{BB962C8B-B14F-4D97-AF65-F5344CB8AC3E}">
        <p14:creationId xmlns:p14="http://schemas.microsoft.com/office/powerpoint/2010/main" val="31925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a:t>Click to edit Master title style</a:t>
            </a:r>
          </a:p>
        </p:txBody>
      </p:sp>
    </p:spTree>
    <p:extLst>
      <p:ext uri="{BB962C8B-B14F-4D97-AF65-F5344CB8AC3E}">
        <p14:creationId xmlns:p14="http://schemas.microsoft.com/office/powerpoint/2010/main" val="397981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25242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73057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6400383" y="1390900"/>
            <a:ext cx="2743616" cy="45975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a:t>Click to edit title</a:t>
            </a:r>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a:t>Click to add summary</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1156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393949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extLst>
      <p:ext uri="{BB962C8B-B14F-4D97-AF65-F5344CB8AC3E}">
        <p14:creationId xmlns:p14="http://schemas.microsoft.com/office/powerpoint/2010/main" val="20709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Tree>
    <p:extLst>
      <p:ext uri="{BB962C8B-B14F-4D97-AF65-F5344CB8AC3E}">
        <p14:creationId xmlns:p14="http://schemas.microsoft.com/office/powerpoint/2010/main" val="32248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488558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2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811961"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Tree>
    <p:extLst>
      <p:ext uri="{BB962C8B-B14F-4D97-AF65-F5344CB8AC3E}">
        <p14:creationId xmlns:p14="http://schemas.microsoft.com/office/powerpoint/2010/main" val="35265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5031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7951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174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34142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120547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8351" y="6430719"/>
            <a:ext cx="1455103" cy="164286"/>
          </a:xfrm>
          <a:prstGeom prst="rect">
            <a:avLst/>
          </a:prstGeom>
        </p:spPr>
      </p:pic>
    </p:spTree>
    <p:extLst>
      <p:ext uri="{BB962C8B-B14F-4D97-AF65-F5344CB8AC3E}">
        <p14:creationId xmlns:p14="http://schemas.microsoft.com/office/powerpoint/2010/main" val="336047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31148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906864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676627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2491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919428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583337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51100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5002798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257179" y="4709826"/>
            <a:ext cx="5483225" cy="527051"/>
          </a:xfrm>
          <a:prstGeom prst="rect">
            <a:avLst/>
          </a:prstGeom>
        </p:spPr>
        <p:txBody>
          <a:bodyPr>
            <a:normAutofit/>
          </a:bodyPr>
          <a:lstStyle>
            <a:lvl1pPr marL="0" indent="0">
              <a:buNone/>
              <a:defRPr sz="2000"/>
            </a:lvl1pPr>
          </a:lstStyle>
          <a:p>
            <a:pPr lvl="0"/>
            <a:endParaRPr lang="en-GB" dirty="0"/>
          </a:p>
        </p:txBody>
      </p:sp>
      <p:sp>
        <p:nvSpPr>
          <p:cNvPr id="13" name="Rectangle 12"/>
          <p:cNvSpPr/>
          <p:nvPr/>
        </p:nvSpPr>
        <p:spPr>
          <a:xfrm>
            <a:off x="-18440" y="2661234"/>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Title 1"/>
          <p:cNvSpPr>
            <a:spLocks noGrp="1"/>
          </p:cNvSpPr>
          <p:nvPr>
            <p:ph type="ctrTitle"/>
          </p:nvPr>
        </p:nvSpPr>
        <p:spPr>
          <a:xfrm>
            <a:off x="257176" y="2781303"/>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Rectangle 1"/>
          <p:cNvSpPr/>
          <p:nvPr/>
        </p:nvSpPr>
        <p:spPr>
          <a:xfrm>
            <a:off x="0" y="-8312"/>
            <a:ext cx="9144000" cy="556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0" name="Text Placeholder 9"/>
          <p:cNvSpPr>
            <a:spLocks noGrp="1"/>
          </p:cNvSpPr>
          <p:nvPr>
            <p:ph type="body" sz="quarter" idx="18" hasCustomPrompt="1"/>
          </p:nvPr>
        </p:nvSpPr>
        <p:spPr>
          <a:xfrm>
            <a:off x="257179" y="5303346"/>
            <a:ext cx="3508375" cy="440748"/>
          </a:xfrm>
          <a:prstGeom prst="rect">
            <a:avLst/>
          </a:prstGeom>
        </p:spPr>
        <p:txBody>
          <a:bodyPr/>
          <a:lstStyle>
            <a:lvl1pPr marL="0" indent="0">
              <a:buNone/>
              <a:defRPr sz="1400" b="0"/>
            </a:lvl1pPr>
          </a:lstStyle>
          <a:p>
            <a:pPr lvl="0"/>
            <a:r>
              <a:rPr lang="en-US" dirty="0"/>
              <a:t>Click to add date</a:t>
            </a:r>
          </a:p>
        </p:txBody>
      </p:sp>
      <p:sp>
        <p:nvSpPr>
          <p:cNvPr id="24" name="Rectangle 23"/>
          <p:cNvSpPr/>
          <p:nvPr userDrawn="1"/>
        </p:nvSpPr>
        <p:spPr>
          <a:xfrm>
            <a:off x="-18440" y="2661234"/>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3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5880" y="1723455"/>
            <a:ext cx="1638120" cy="3375519"/>
          </a:xfrm>
          <a:prstGeom prst="rect">
            <a:avLst/>
          </a:prstGeom>
        </p:spPr>
      </p:pic>
      <p:pic>
        <p:nvPicPr>
          <p:cNvPr id="44"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92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2" y="705205"/>
            <a:ext cx="8238319" cy="418645"/>
          </a:xfrm>
        </p:spPr>
        <p:txBody>
          <a:bodyPr/>
          <a:lstStyle/>
          <a:p>
            <a:r>
              <a:rPr lang="en-US" dirty="0"/>
              <a:t>Click to edit Master title style</a:t>
            </a:r>
          </a:p>
        </p:txBody>
      </p:sp>
    </p:spTree>
    <p:extLst>
      <p:ext uri="{BB962C8B-B14F-4D97-AF65-F5344CB8AC3E}">
        <p14:creationId xmlns:p14="http://schemas.microsoft.com/office/powerpoint/2010/main" val="15286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4" y="1500110"/>
            <a:ext cx="8238319"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18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457200" y="1241716"/>
            <a:ext cx="8238318" cy="350591"/>
          </a:xfrm>
        </p:spPr>
        <p:txBody>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7"/>
            <a:ext cx="8238320" cy="370435"/>
          </a:xfrm>
        </p:spPr>
        <p:txBody>
          <a:bodyPr>
            <a:normAutofit/>
          </a:bodyPr>
          <a:lstStyle>
            <a:lvl1pPr marL="0" indent="0">
              <a:buNone/>
              <a:defRPr sz="1300">
                <a:solidFill>
                  <a:srgbClr val="53565A"/>
                </a:solidFill>
              </a:defRPr>
            </a:lvl1pPr>
            <a:lvl2pPr marL="457189"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1"/>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393034"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4152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sp>
        <p:nvSpPr>
          <p:cNvPr id="5"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
        <p:nvSpPr>
          <p:cNvPr id="6" name="Content Placeholder 1"/>
          <p:cNvSpPr>
            <a:spLocks noGrp="1"/>
          </p:cNvSpPr>
          <p:nvPr>
            <p:ph idx="1"/>
          </p:nvPr>
        </p:nvSpPr>
        <p:spPr>
          <a:xfrm>
            <a:off x="393031" y="1500110"/>
            <a:ext cx="6274469"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883880" y="1618329"/>
            <a:ext cx="2260121" cy="465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44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ircles on right side">
    <p:spTree>
      <p:nvGrpSpPr>
        <p:cNvPr id="1" name=""/>
        <p:cNvGrpSpPr/>
        <p:nvPr/>
      </p:nvGrpSpPr>
      <p:grpSpPr>
        <a:xfrm>
          <a:off x="0" y="0"/>
          <a:ext cx="0" cy="0"/>
          <a:chOff x="0" y="0"/>
          <a:chExt cx="0" cy="0"/>
        </a:xfrm>
      </p:grpSpPr>
      <p:sp>
        <p:nvSpPr>
          <p:cNvPr id="5"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
        <p:nvSpPr>
          <p:cNvPr id="6" name="Content Placeholder 1"/>
          <p:cNvSpPr>
            <a:spLocks noGrp="1"/>
          </p:cNvSpPr>
          <p:nvPr>
            <p:ph idx="1"/>
          </p:nvPr>
        </p:nvSpPr>
        <p:spPr>
          <a:xfrm>
            <a:off x="393031" y="1500110"/>
            <a:ext cx="6352827"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901134" y="1671201"/>
            <a:ext cx="2242868" cy="462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9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184165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quares on right side">
    <p:spTree>
      <p:nvGrpSpPr>
        <p:cNvPr id="1" name=""/>
        <p:cNvGrpSpPr/>
        <p:nvPr/>
      </p:nvGrpSpPr>
      <p:grpSpPr>
        <a:xfrm>
          <a:off x="0" y="0"/>
          <a:ext cx="0" cy="0"/>
          <a:chOff x="0" y="0"/>
          <a:chExt cx="0" cy="0"/>
        </a:xfrm>
      </p:grpSpPr>
      <p:sp>
        <p:nvSpPr>
          <p:cNvPr id="5"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
        <p:nvSpPr>
          <p:cNvPr id="6" name="Content Placeholder 1"/>
          <p:cNvSpPr>
            <a:spLocks noGrp="1"/>
          </p:cNvSpPr>
          <p:nvPr>
            <p:ph idx="1"/>
          </p:nvPr>
        </p:nvSpPr>
        <p:spPr>
          <a:xfrm>
            <a:off x="393030" y="1500110"/>
            <a:ext cx="6630070"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19514" y="1520507"/>
            <a:ext cx="1724486" cy="488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9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07801"/>
            <a:ext cx="9144000" cy="4748784"/>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5406" y="2107390"/>
            <a:ext cx="6858595" cy="4749196"/>
          </a:xfrm>
          <a:prstGeom prst="rect">
            <a:avLst/>
          </a:prstGeom>
        </p:spPr>
      </p:pic>
      <p:sp>
        <p:nvSpPr>
          <p:cNvPr id="3" name="Rectangle 2"/>
          <p:cNvSpPr/>
          <p:nvPr/>
        </p:nvSpPr>
        <p:spPr>
          <a:xfrm>
            <a:off x="5950424" y="2861675"/>
            <a:ext cx="2746157" cy="2312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9" name="Picture Placeholder 8"/>
          <p:cNvSpPr>
            <a:spLocks noGrp="1"/>
          </p:cNvSpPr>
          <p:nvPr>
            <p:ph type="pic" sz="quarter" idx="17" hasCustomPrompt="1"/>
          </p:nvPr>
        </p:nvSpPr>
        <p:spPr>
          <a:xfrm>
            <a:off x="5977721" y="2856401"/>
            <a:ext cx="2691748" cy="2317945"/>
          </a:xfrm>
          <a:prstGeom prst="rect">
            <a:avLst/>
          </a:prstGeom>
          <a:ln>
            <a:solidFill>
              <a:schemeClr val="tx1"/>
            </a:solidFill>
          </a:ln>
        </p:spPr>
        <p:txBody>
          <a:bodyPr/>
          <a:lstStyle>
            <a:lvl1pPr>
              <a:defRPr/>
            </a:lvl1pPr>
          </a:lstStyle>
          <a:p>
            <a:r>
              <a:rPr lang="en-GB" dirty="0"/>
              <a:t>Screenshot</a:t>
            </a:r>
          </a:p>
        </p:txBody>
      </p:sp>
      <p:sp>
        <p:nvSpPr>
          <p:cNvPr id="12" name="Title Placeholder 1"/>
          <p:cNvSpPr>
            <a:spLocks noGrp="1"/>
          </p:cNvSpPr>
          <p:nvPr>
            <p:ph type="title"/>
          </p:nvPr>
        </p:nvSpPr>
        <p:spPr>
          <a:xfrm>
            <a:off x="457203" y="705205"/>
            <a:ext cx="8269613"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6" name="Content Placeholder 1"/>
          <p:cNvSpPr>
            <a:spLocks noGrp="1"/>
          </p:cNvSpPr>
          <p:nvPr>
            <p:ph idx="1"/>
          </p:nvPr>
        </p:nvSpPr>
        <p:spPr>
          <a:xfrm>
            <a:off x="393031" y="1500110"/>
            <a:ext cx="4888653" cy="4898147"/>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7886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ics &amp; Text Content Slide (gre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
        <p:nvSpPr>
          <p:cNvPr id="7" name="Picture Placeholder 6"/>
          <p:cNvSpPr>
            <a:spLocks noGrp="1"/>
          </p:cNvSpPr>
          <p:nvPr>
            <p:ph type="pic" sz="quarter" idx="11"/>
          </p:nvPr>
        </p:nvSpPr>
        <p:spPr>
          <a:xfrm>
            <a:off x="101601" y="1494887"/>
            <a:ext cx="2806700" cy="2209800"/>
          </a:xfrm>
          <a:prstGeom prst="rect">
            <a:avLst/>
          </a:prstGeom>
        </p:spPr>
        <p:txBody>
          <a:bodyPr/>
          <a:lstStyle/>
          <a:p>
            <a:r>
              <a:rPr lang="en-US"/>
              <a:t>Click icon to add picture</a:t>
            </a:r>
            <a:endParaRPr lang="en-GB"/>
          </a:p>
        </p:txBody>
      </p:sp>
      <p:sp>
        <p:nvSpPr>
          <p:cNvPr id="10" name="Picture Placeholder 6"/>
          <p:cNvSpPr>
            <a:spLocks noGrp="1"/>
          </p:cNvSpPr>
          <p:nvPr>
            <p:ph type="pic" sz="quarter" idx="12"/>
          </p:nvPr>
        </p:nvSpPr>
        <p:spPr>
          <a:xfrm>
            <a:off x="6076950" y="1494887"/>
            <a:ext cx="2806700" cy="2209800"/>
          </a:xfrm>
          <a:prstGeom prst="rect">
            <a:avLst/>
          </a:prstGeom>
        </p:spPr>
        <p:txBody>
          <a:bodyPr/>
          <a:lstStyle/>
          <a:p>
            <a:r>
              <a:rPr lang="en-US"/>
              <a:t>Click icon to add picture</a:t>
            </a:r>
            <a:endParaRPr lang="en-GB"/>
          </a:p>
        </p:txBody>
      </p:sp>
      <p:sp>
        <p:nvSpPr>
          <p:cNvPr id="11" name="Picture Placeholder 6"/>
          <p:cNvSpPr>
            <a:spLocks noGrp="1"/>
          </p:cNvSpPr>
          <p:nvPr>
            <p:ph type="pic" sz="quarter" idx="13"/>
          </p:nvPr>
        </p:nvSpPr>
        <p:spPr>
          <a:xfrm>
            <a:off x="3089275" y="1494887"/>
            <a:ext cx="2806700" cy="2209800"/>
          </a:xfrm>
          <a:prstGeom prst="rect">
            <a:avLst/>
          </a:prstGeom>
        </p:spPr>
        <p:txBody>
          <a:bodyPr/>
          <a:lstStyle/>
          <a:p>
            <a:r>
              <a:rPr lang="en-US"/>
              <a:t>Click icon to add picture</a:t>
            </a:r>
            <a:endParaRPr lang="en-GB"/>
          </a:p>
        </p:txBody>
      </p:sp>
      <p:sp>
        <p:nvSpPr>
          <p:cNvPr id="9" name="Picture Placeholder 8"/>
          <p:cNvSpPr>
            <a:spLocks noGrp="1"/>
          </p:cNvSpPr>
          <p:nvPr>
            <p:ph type="pic" sz="quarter" idx="14"/>
          </p:nvPr>
        </p:nvSpPr>
        <p:spPr>
          <a:xfrm>
            <a:off x="126208" y="3872966"/>
            <a:ext cx="2782092" cy="2235737"/>
          </a:xfrm>
          <a:prstGeom prst="rect">
            <a:avLst/>
          </a:prstGeom>
        </p:spPr>
        <p:txBody>
          <a:bodyPr/>
          <a:lstStyle/>
          <a:p>
            <a:r>
              <a:rPr lang="en-US"/>
              <a:t>Click icon to add picture</a:t>
            </a:r>
            <a:endParaRPr lang="en-GB"/>
          </a:p>
        </p:txBody>
      </p:sp>
      <p:sp>
        <p:nvSpPr>
          <p:cNvPr id="14" name="Picture Placeholder 8"/>
          <p:cNvSpPr>
            <a:spLocks noGrp="1"/>
          </p:cNvSpPr>
          <p:nvPr>
            <p:ph type="pic" sz="quarter" idx="15"/>
          </p:nvPr>
        </p:nvSpPr>
        <p:spPr>
          <a:xfrm>
            <a:off x="3113883" y="3890425"/>
            <a:ext cx="2782092" cy="2235737"/>
          </a:xfrm>
          <a:prstGeom prst="rect">
            <a:avLst/>
          </a:prstGeom>
        </p:spPr>
        <p:txBody>
          <a:bodyPr/>
          <a:lstStyle/>
          <a:p>
            <a:r>
              <a:rPr lang="en-US"/>
              <a:t>Click icon to add picture</a:t>
            </a:r>
            <a:endParaRPr lang="en-GB"/>
          </a:p>
        </p:txBody>
      </p:sp>
      <p:sp>
        <p:nvSpPr>
          <p:cNvPr id="16" name="Picture Placeholder 8"/>
          <p:cNvSpPr>
            <a:spLocks noGrp="1"/>
          </p:cNvSpPr>
          <p:nvPr>
            <p:ph type="pic" sz="quarter" idx="16"/>
          </p:nvPr>
        </p:nvSpPr>
        <p:spPr>
          <a:xfrm>
            <a:off x="6076950" y="3890423"/>
            <a:ext cx="2782092" cy="2235737"/>
          </a:xfrm>
          <a:prstGeom prst="rect">
            <a:avLst/>
          </a:prstGeom>
        </p:spPr>
        <p:txBody>
          <a:bodyPr/>
          <a:lstStyle/>
          <a:p>
            <a:r>
              <a:rPr lang="en-US"/>
              <a:t>Click icon to add picture</a:t>
            </a:r>
            <a:endParaRPr lang="en-GB"/>
          </a:p>
        </p:txBody>
      </p:sp>
      <p:sp>
        <p:nvSpPr>
          <p:cNvPr id="12" name="Text Placeholder 22"/>
          <p:cNvSpPr>
            <a:spLocks noGrp="1"/>
          </p:cNvSpPr>
          <p:nvPr>
            <p:ph type="body" sz="quarter" idx="17"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13"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Tree>
    <p:extLst>
      <p:ext uri="{BB962C8B-B14F-4D97-AF65-F5344CB8AC3E}">
        <p14:creationId xmlns:p14="http://schemas.microsoft.com/office/powerpoint/2010/main" val="3323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slide to righ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3444" y="1508126"/>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r>
              <a:rPr lang="en-US"/>
              <a:t>Click icon to add picture</a:t>
            </a:r>
            <a:endParaRPr lang="en-GB" dirty="0"/>
          </a:p>
        </p:txBody>
      </p:sp>
      <p:sp>
        <p:nvSpPr>
          <p:cNvPr id="6"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8" name="Content Placeholder 1"/>
          <p:cNvSpPr>
            <a:spLocks noGrp="1"/>
          </p:cNvSpPr>
          <p:nvPr>
            <p:ph idx="1"/>
          </p:nvPr>
        </p:nvSpPr>
        <p:spPr>
          <a:xfrm>
            <a:off x="393032" y="1500110"/>
            <a:ext cx="4012006" cy="4898147"/>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3444" y="1508126"/>
            <a:ext cx="4251321" cy="4890132"/>
          </a:xfrm>
          <a:prstGeom prst="rect">
            <a:avLst/>
          </a:prstGeom>
        </p:spPr>
      </p:pic>
    </p:spTree>
    <p:extLst>
      <p:ext uri="{BB962C8B-B14F-4D97-AF65-F5344CB8AC3E}">
        <p14:creationId xmlns:p14="http://schemas.microsoft.com/office/powerpoint/2010/main" val="16620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 Picture Content Slide (grey)">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
        <p:nvSpPr>
          <p:cNvPr id="6" name="Picture Placeholder 5"/>
          <p:cNvSpPr>
            <a:spLocks noGrp="1"/>
          </p:cNvSpPr>
          <p:nvPr>
            <p:ph type="pic" sz="quarter" idx="11"/>
          </p:nvPr>
        </p:nvSpPr>
        <p:spPr>
          <a:xfrm>
            <a:off x="139700" y="1435102"/>
            <a:ext cx="8839200" cy="4457700"/>
          </a:xfrm>
          <a:prstGeom prst="rect">
            <a:avLst/>
          </a:prstGeom>
        </p:spPr>
        <p:txBody>
          <a:bodyPr/>
          <a:lstStyle/>
          <a:p>
            <a:r>
              <a:rPr lang="en-US"/>
              <a:t>Click icon to add picture</a:t>
            </a:r>
            <a:endParaRPr lang="en-GB" dirty="0"/>
          </a:p>
        </p:txBody>
      </p:sp>
      <p:sp>
        <p:nvSpPr>
          <p:cNvPr id="5" name="Text Placeholder 22"/>
          <p:cNvSpPr>
            <a:spLocks noGrp="1"/>
          </p:cNvSpPr>
          <p:nvPr>
            <p:ph type="body" sz="quarter" idx="16"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7"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3"/>
            <a:ext cx="9144000" cy="4938205"/>
          </a:xfrm>
          <a:prstGeom prst="rect">
            <a:avLst/>
          </a:prstGeom>
        </p:spPr>
      </p:pic>
    </p:spTree>
    <p:extLst>
      <p:ext uri="{BB962C8B-B14F-4D97-AF65-F5344CB8AC3E}">
        <p14:creationId xmlns:p14="http://schemas.microsoft.com/office/powerpoint/2010/main" val="83149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1" y="1494887"/>
            <a:ext cx="2806700" cy="2209800"/>
          </a:xfrm>
          <a:prstGeom prst="rect">
            <a:avLst/>
          </a:prstGeom>
        </p:spPr>
        <p:txBody>
          <a:bodyPr/>
          <a:lstStyle/>
          <a:p>
            <a:r>
              <a:rPr lang="en-US"/>
              <a:t>Click icon to add picture</a:t>
            </a:r>
            <a:endParaRPr lang="en-GB"/>
          </a:p>
        </p:txBody>
      </p:sp>
      <p:sp>
        <p:nvSpPr>
          <p:cNvPr id="10" name="Picture Placeholder 6"/>
          <p:cNvSpPr>
            <a:spLocks noGrp="1"/>
          </p:cNvSpPr>
          <p:nvPr>
            <p:ph type="pic" sz="quarter" idx="12"/>
          </p:nvPr>
        </p:nvSpPr>
        <p:spPr>
          <a:xfrm>
            <a:off x="6076950" y="1494887"/>
            <a:ext cx="2806700" cy="2209800"/>
          </a:xfrm>
          <a:prstGeom prst="rect">
            <a:avLst/>
          </a:prstGeom>
        </p:spPr>
        <p:txBody>
          <a:bodyPr/>
          <a:lstStyle/>
          <a:p>
            <a:r>
              <a:rPr lang="en-US"/>
              <a:t>Click icon to add picture</a:t>
            </a:r>
            <a:endParaRPr lang="en-GB"/>
          </a:p>
        </p:txBody>
      </p:sp>
      <p:sp>
        <p:nvSpPr>
          <p:cNvPr id="11" name="Picture Placeholder 6"/>
          <p:cNvSpPr>
            <a:spLocks noGrp="1"/>
          </p:cNvSpPr>
          <p:nvPr>
            <p:ph type="pic" sz="quarter" idx="13"/>
          </p:nvPr>
        </p:nvSpPr>
        <p:spPr>
          <a:xfrm>
            <a:off x="3089275" y="1494887"/>
            <a:ext cx="2806700" cy="2209800"/>
          </a:xfrm>
          <a:prstGeom prst="rect">
            <a:avLst/>
          </a:prstGeom>
        </p:spPr>
        <p:txBody>
          <a:bodyPr/>
          <a:lstStyle/>
          <a:p>
            <a:r>
              <a:rPr lang="en-US"/>
              <a:t>Click icon to add picture</a:t>
            </a:r>
            <a:endParaRPr lang="en-GB"/>
          </a:p>
        </p:txBody>
      </p:sp>
      <p:sp>
        <p:nvSpPr>
          <p:cNvPr id="9" name="Picture Placeholder 8"/>
          <p:cNvSpPr>
            <a:spLocks noGrp="1"/>
          </p:cNvSpPr>
          <p:nvPr>
            <p:ph type="pic" sz="quarter" idx="14"/>
          </p:nvPr>
        </p:nvSpPr>
        <p:spPr>
          <a:xfrm>
            <a:off x="126208" y="3872966"/>
            <a:ext cx="2782092" cy="2235737"/>
          </a:xfrm>
          <a:prstGeom prst="rect">
            <a:avLst/>
          </a:prstGeom>
        </p:spPr>
        <p:txBody>
          <a:bodyPr/>
          <a:lstStyle/>
          <a:p>
            <a:r>
              <a:rPr lang="en-US"/>
              <a:t>Click icon to add picture</a:t>
            </a:r>
            <a:endParaRPr lang="en-GB"/>
          </a:p>
        </p:txBody>
      </p:sp>
      <p:sp>
        <p:nvSpPr>
          <p:cNvPr id="14" name="Picture Placeholder 8"/>
          <p:cNvSpPr>
            <a:spLocks noGrp="1"/>
          </p:cNvSpPr>
          <p:nvPr>
            <p:ph type="pic" sz="quarter" idx="15"/>
          </p:nvPr>
        </p:nvSpPr>
        <p:spPr>
          <a:xfrm>
            <a:off x="3113883" y="3890425"/>
            <a:ext cx="2782092" cy="2235737"/>
          </a:xfrm>
          <a:prstGeom prst="rect">
            <a:avLst/>
          </a:prstGeom>
        </p:spPr>
        <p:txBody>
          <a:bodyPr/>
          <a:lstStyle/>
          <a:p>
            <a:r>
              <a:rPr lang="en-US"/>
              <a:t>Click icon to add picture</a:t>
            </a:r>
            <a:endParaRPr lang="en-GB"/>
          </a:p>
        </p:txBody>
      </p:sp>
      <p:sp>
        <p:nvSpPr>
          <p:cNvPr id="16" name="Picture Placeholder 8"/>
          <p:cNvSpPr>
            <a:spLocks noGrp="1"/>
          </p:cNvSpPr>
          <p:nvPr>
            <p:ph type="pic" sz="quarter" idx="16"/>
          </p:nvPr>
        </p:nvSpPr>
        <p:spPr>
          <a:xfrm>
            <a:off x="6076950" y="3890423"/>
            <a:ext cx="2782092" cy="2235737"/>
          </a:xfrm>
          <a:prstGeom prst="rect">
            <a:avLst/>
          </a:prstGeom>
        </p:spPr>
        <p:txBody>
          <a:bodyPr/>
          <a:lstStyle/>
          <a:p>
            <a:r>
              <a:rPr lang="en-US"/>
              <a:t>Click icon to add picture</a:t>
            </a:r>
            <a:endParaRPr lang="en-GB"/>
          </a:p>
        </p:txBody>
      </p:sp>
      <p:sp>
        <p:nvSpPr>
          <p:cNvPr id="12" name="Text Placeholder 22"/>
          <p:cNvSpPr>
            <a:spLocks noGrp="1"/>
          </p:cNvSpPr>
          <p:nvPr>
            <p:ph type="body" sz="quarter" idx="17"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
        <p:nvSpPr>
          <p:cNvPr id="13" name="Title 1"/>
          <p:cNvSpPr>
            <a:spLocks noGrp="1"/>
          </p:cNvSpPr>
          <p:nvPr>
            <p:ph type="title"/>
          </p:nvPr>
        </p:nvSpPr>
        <p:spPr>
          <a:xfrm>
            <a:off x="457202" y="705205"/>
            <a:ext cx="8238319" cy="418645"/>
          </a:xfrm>
        </p:spPr>
        <p:txBody>
          <a:bodyPr/>
          <a:lstStyle/>
          <a:p>
            <a:r>
              <a:rPr lang="en-US"/>
              <a:t>Click to edit Master title style</a:t>
            </a:r>
            <a:endParaRPr lang="en-US" dirty="0"/>
          </a:p>
        </p:txBody>
      </p:sp>
    </p:spTree>
    <p:extLst>
      <p:ext uri="{BB962C8B-B14F-4D97-AF65-F5344CB8AC3E}">
        <p14:creationId xmlns:p14="http://schemas.microsoft.com/office/powerpoint/2010/main" val="100261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393032" y="1500110"/>
            <a:ext cx="4012006"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4"/>
          <p:cNvSpPr>
            <a:spLocks noGrp="1"/>
          </p:cNvSpPr>
          <p:nvPr>
            <p:ph idx="11"/>
          </p:nvPr>
        </p:nvSpPr>
        <p:spPr>
          <a:xfrm>
            <a:off x="4698221" y="1500110"/>
            <a:ext cx="4028595" cy="4898147"/>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Placeholder 1"/>
          <p:cNvSpPr>
            <a:spLocks noGrp="1"/>
          </p:cNvSpPr>
          <p:nvPr>
            <p:ph type="title"/>
          </p:nvPr>
        </p:nvSpPr>
        <p:spPr>
          <a:xfrm>
            <a:off x="457203" y="705205"/>
            <a:ext cx="8269613"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6" name="Text Placeholder 22"/>
          <p:cNvSpPr>
            <a:spLocks noGrp="1"/>
          </p:cNvSpPr>
          <p:nvPr>
            <p:ph type="body" sz="quarter" idx="16"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322474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Picture Content Slid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93031" y="5683666"/>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12" name="Picture Placeholder 2"/>
          <p:cNvSpPr>
            <a:spLocks noGrp="1"/>
          </p:cNvSpPr>
          <p:nvPr>
            <p:ph type="pic" idx="1" hasCustomPrompt="1"/>
          </p:nvPr>
        </p:nvSpPr>
        <p:spPr>
          <a:xfrm>
            <a:off x="393031" y="1500114"/>
            <a:ext cx="8238320" cy="3878033"/>
          </a:xfrm>
          <a:prstGeom prst="rect">
            <a:avLst/>
          </a:prstGeom>
        </p:spPr>
        <p:txBody>
          <a:bodyPr>
            <a:normAutofit/>
          </a:bodyPr>
          <a:lstStyle>
            <a:lvl1pPr marL="0" indent="0" algn="ctr">
              <a:buNone/>
              <a:defRPr sz="2400">
                <a:solidFill>
                  <a:schemeClr val="tx1"/>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Place Picture here</a:t>
            </a:r>
          </a:p>
        </p:txBody>
      </p:sp>
      <p:sp>
        <p:nvSpPr>
          <p:cNvPr id="8"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7" name="Text Placeholder 22"/>
          <p:cNvSpPr>
            <a:spLocks noGrp="1"/>
          </p:cNvSpPr>
          <p:nvPr>
            <p:ph type="body" sz="quarter" idx="16" hasCustomPrompt="1"/>
          </p:nvPr>
        </p:nvSpPr>
        <p:spPr>
          <a:xfrm>
            <a:off x="198600" y="6511449"/>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extLst>
      <p:ext uri="{BB962C8B-B14F-4D97-AF65-F5344CB8AC3E}">
        <p14:creationId xmlns:p14="http://schemas.microsoft.com/office/powerpoint/2010/main" val="3704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2"/>
            <a:ext cx="9144000" cy="567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1" b="366"/>
          <a:stretch/>
        </p:blipFill>
        <p:spPr>
          <a:xfrm>
            <a:off x="1" y="-8313"/>
            <a:ext cx="5168659" cy="6866313"/>
          </a:xfrm>
          <a:prstGeom prst="rect">
            <a:avLst/>
          </a:prstGeom>
        </p:spPr>
      </p:pic>
      <p:sp>
        <p:nvSpPr>
          <p:cNvPr id="8" name="Rectangle 7"/>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49" y="2658535"/>
            <a:ext cx="1714500" cy="1714500"/>
          </a:xfrm>
          <a:prstGeom prst="rect">
            <a:avLst/>
          </a:prstGeom>
        </p:spPr>
      </p:pic>
      <p:sp>
        <p:nvSpPr>
          <p:cNvPr id="12"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pic>
        <p:nvPicPr>
          <p:cNvPr id="16"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84" y="6438092"/>
            <a:ext cx="1572904" cy="2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859184" y="2655710"/>
            <a:ext cx="1284817" cy="1713089"/>
          </a:xfrm>
          <a:prstGeom prst="rect">
            <a:avLst/>
          </a:prstGeom>
        </p:spPr>
      </p:pic>
      <p:pic>
        <p:nvPicPr>
          <p:cNvPr id="13"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1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p:cNvSpPr/>
          <p:nvPr/>
        </p:nvSpPr>
        <p:spPr>
          <a:xfrm>
            <a:off x="0" y="-8312"/>
            <a:ext cx="9144000" cy="541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b="2411"/>
          <a:stretch/>
        </p:blipFill>
        <p:spPr>
          <a:xfrm>
            <a:off x="0" y="-8312"/>
            <a:ext cx="5276974" cy="6866312"/>
          </a:xfrm>
          <a:prstGeom prst="rect">
            <a:avLst/>
          </a:prstGeom>
        </p:spPr>
      </p:pic>
      <p:sp>
        <p:nvSpPr>
          <p:cNvPr id="11"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5" name="Rectangle 14"/>
          <p:cNvSpPr/>
          <p:nvPr userDrawn="1"/>
        </p:nvSpPr>
        <p:spPr>
          <a:xfrm>
            <a:off x="-17462" y="2658535"/>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20" name="Picture 19"/>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7849658" y="2643013"/>
            <a:ext cx="1294341" cy="1725788"/>
          </a:xfrm>
          <a:prstGeom prst="rect">
            <a:avLst/>
          </a:prstGeom>
        </p:spPr>
      </p:pic>
      <p:pic>
        <p:nvPicPr>
          <p:cNvPr id="12"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17684" y="6438092"/>
            <a:ext cx="1572904" cy="2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24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465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6" name="Rectangle 5"/>
          <p:cNvSpPr/>
          <p:nvPr/>
        </p:nvSpPr>
        <p:spPr>
          <a:xfrm>
            <a:off x="0" y="-8312"/>
            <a:ext cx="9144000" cy="657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b="3357"/>
          <a:stretch/>
        </p:blipFill>
        <p:spPr>
          <a:xfrm>
            <a:off x="0" y="-12189"/>
            <a:ext cx="5331640" cy="6870189"/>
          </a:xfrm>
          <a:prstGeom prst="rect">
            <a:avLst/>
          </a:prstGeom>
        </p:spPr>
      </p:pic>
      <p:sp>
        <p:nvSpPr>
          <p:cNvPr id="7" name="Rectangle 6"/>
          <p:cNvSpPr/>
          <p:nvPr/>
        </p:nvSpPr>
        <p:spPr>
          <a:xfrm>
            <a:off x="1" y="2659667"/>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3293" y="2658537"/>
            <a:ext cx="1715633" cy="1715633"/>
          </a:xfrm>
          <a:prstGeom prst="rect">
            <a:avLst/>
          </a:prstGeom>
        </p:spPr>
      </p:pic>
      <p:sp>
        <p:nvSpPr>
          <p:cNvPr id="11"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3" name="Rectangle 12"/>
          <p:cNvSpPr/>
          <p:nvPr userDrawn="1"/>
        </p:nvSpPr>
        <p:spPr>
          <a:xfrm>
            <a:off x="1" y="2659667"/>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94190" y="2658537"/>
            <a:ext cx="1284732" cy="1712976"/>
          </a:xfrm>
          <a:prstGeom prst="rect">
            <a:avLst/>
          </a:prstGeom>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317684" y="6438092"/>
            <a:ext cx="1572904" cy="21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7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6" name="Rectangle 5"/>
          <p:cNvSpPr/>
          <p:nvPr userDrawn="1"/>
        </p:nvSpPr>
        <p:spPr>
          <a:xfrm>
            <a:off x="0" y="-8313"/>
            <a:ext cx="9144000" cy="689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5091"/>
          <a:stretch/>
        </p:blipFill>
        <p:spPr>
          <a:xfrm>
            <a:off x="0" y="-8315"/>
            <a:ext cx="5426015" cy="6866316"/>
          </a:xfrm>
          <a:prstGeom prst="rect">
            <a:avLst/>
          </a:prstGeom>
        </p:spPr>
      </p:pic>
      <p:sp>
        <p:nvSpPr>
          <p:cNvPr id="8" name="Rectangle 7"/>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3" y="2658533"/>
            <a:ext cx="1714501" cy="1714501"/>
          </a:xfrm>
          <a:prstGeom prst="rect">
            <a:avLst/>
          </a:prstGeom>
        </p:spPr>
      </p:pic>
      <p:sp>
        <p:nvSpPr>
          <p:cNvPr id="11"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3" name="Rectangle 12"/>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8701" y="2658533"/>
            <a:ext cx="1285880" cy="1714507"/>
          </a:xfrm>
          <a:prstGeom prst="rect">
            <a:avLst/>
          </a:prstGeom>
        </p:spPr>
      </p:pic>
      <p:pic>
        <p:nvPicPr>
          <p:cNvPr id="17" name="Picture 13"/>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6" name="Rectangle 5"/>
          <p:cNvSpPr/>
          <p:nvPr/>
        </p:nvSpPr>
        <p:spPr>
          <a:xfrm>
            <a:off x="0" y="-8313"/>
            <a:ext cx="9144000" cy="589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313"/>
            <a:ext cx="5501853" cy="6866313"/>
          </a:xfrm>
          <a:prstGeom prst="rect">
            <a:avLst/>
          </a:prstGeom>
        </p:spPr>
      </p:pic>
      <p:sp>
        <p:nvSpPr>
          <p:cNvPr id="9" name="Rectangle 8"/>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0" y="2658535"/>
            <a:ext cx="1714500" cy="1714500"/>
          </a:xfrm>
          <a:prstGeom prst="rect">
            <a:avLst/>
          </a:prstGeom>
        </p:spPr>
      </p:pic>
      <p:sp>
        <p:nvSpPr>
          <p:cNvPr id="12"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
        <p:nvSpPr>
          <p:cNvPr id="13" name="Rectangle 12"/>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71609" y="2658535"/>
            <a:ext cx="1373799" cy="1714501"/>
          </a:xfrm>
          <a:prstGeom prst="rect">
            <a:avLst/>
          </a:prstGeom>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08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13" name="Rectangle 12"/>
          <p:cNvSpPr/>
          <p:nvPr userDrawn="1"/>
        </p:nvSpPr>
        <p:spPr>
          <a:xfrm>
            <a:off x="0" y="2659502"/>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6" name="Rectangle 5"/>
          <p:cNvSpPr/>
          <p:nvPr/>
        </p:nvSpPr>
        <p:spPr>
          <a:xfrm>
            <a:off x="0" y="-8313"/>
            <a:ext cx="9144000" cy="589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5"/>
            <a:ext cx="5152644" cy="6870192"/>
          </a:xfrm>
          <a:prstGeom prst="rect">
            <a:avLst/>
          </a:prstGeom>
        </p:spPr>
      </p:pic>
      <p:sp>
        <p:nvSpPr>
          <p:cNvPr id="11" name="Rectangle 10"/>
          <p:cNvSpPr/>
          <p:nvPr/>
        </p:nvSpPr>
        <p:spPr>
          <a:xfrm>
            <a:off x="0" y="2659502"/>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2486" b="12486"/>
          <a:stretch/>
        </p:blipFill>
        <p:spPr>
          <a:xfrm>
            <a:off x="7448400" y="2660402"/>
            <a:ext cx="1712976" cy="1713601"/>
          </a:xfrm>
          <a:prstGeom prst="rect">
            <a:avLst/>
          </a:prstGeom>
        </p:spPr>
      </p:pic>
      <p:sp>
        <p:nvSpPr>
          <p:cNvPr id="10"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44408" y="260649"/>
            <a:ext cx="648468" cy="9549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346271" y="6450540"/>
            <a:ext cx="1574800" cy="21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16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2"/>
            <a:ext cx="9144000" cy="592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20" name="TextBox 21"/>
          <p:cNvSpPr txBox="1">
            <a:spLocks noChangeArrowheads="1"/>
          </p:cNvSpPr>
          <p:nvPr/>
        </p:nvSpPr>
        <p:spPr bwMode="auto">
          <a:xfrm>
            <a:off x="300039" y="6321428"/>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189" eaLnBrk="1" hangingPunct="1"/>
            <a:r>
              <a:rPr lang="en-US" sz="1400" dirty="0">
                <a:solidFill>
                  <a:srgbClr val="FF8200"/>
                </a:solidFill>
                <a:latin typeface="NexusSansOT" pitchFamily="-104" charset="0"/>
              </a:rPr>
              <a:t>www.elsevier.com/rd-solutions</a:t>
            </a:r>
            <a:endParaRPr lang="en-US" sz="1400" dirty="0">
              <a:solidFill>
                <a:srgbClr val="53565A"/>
              </a:solidFill>
              <a:latin typeface="NexusSansOT" pitchFamily="-104" charset="0"/>
            </a:endParaRPr>
          </a:p>
        </p:txBody>
      </p:sp>
      <p:sp>
        <p:nvSpPr>
          <p:cNvPr id="10" name="Rectangle 9"/>
          <p:cNvSpPr/>
          <p:nvPr/>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Text Placeholder 21"/>
          <p:cNvSpPr>
            <a:spLocks noGrp="1"/>
          </p:cNvSpPr>
          <p:nvPr>
            <p:ph type="body" sz="quarter" idx="13" hasCustomPrompt="1"/>
          </p:nvPr>
        </p:nvSpPr>
        <p:spPr>
          <a:xfrm>
            <a:off x="300041" y="2768139"/>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
        <p:nvSpPr>
          <p:cNvPr id="17" name="Rectangle 16"/>
          <p:cNvSpPr/>
          <p:nvPr userDrawn="1"/>
        </p:nvSpPr>
        <p:spPr>
          <a:xfrm>
            <a:off x="0" y="2658535"/>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800">
              <a:solidFill>
                <a:prstClr val="white"/>
              </a:solidFill>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9562" y="1306607"/>
            <a:ext cx="1454438" cy="4244789"/>
          </a:xfrm>
          <a:prstGeom prst="rect">
            <a:avLst/>
          </a:prstGeom>
        </p:spPr>
      </p:pic>
      <p:sp>
        <p:nvSpPr>
          <p:cNvPr id="22" name="Rectangle 21"/>
          <p:cNvSpPr/>
          <p:nvPr userDrawn="1"/>
        </p:nvSpPr>
        <p:spPr>
          <a:xfrm>
            <a:off x="7689850" y="1253068"/>
            <a:ext cx="1454150" cy="4384179"/>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1800">
              <a:solidFill>
                <a:prstClr val="white"/>
              </a:solidFill>
            </a:endParaRPr>
          </a:p>
        </p:txBody>
      </p:sp>
      <p:pic>
        <p:nvPicPr>
          <p:cNvPr id="2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98959" y="2089509"/>
            <a:ext cx="2165169" cy="35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04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201" y="705205"/>
            <a:ext cx="8238319" cy="418645"/>
          </a:xfrm>
        </p:spPr>
        <p:txBody>
          <a:bodyPr/>
          <a:lstStyle/>
          <a:p>
            <a:r>
              <a:rPr lang="en-US" dirty="0"/>
              <a:t>Click to edit Master title style</a:t>
            </a:r>
          </a:p>
        </p:txBody>
      </p:sp>
      <p:sp>
        <p:nvSpPr>
          <p:cNvPr id="4" name="Text Placeholder 22"/>
          <p:cNvSpPr>
            <a:spLocks noGrp="1"/>
          </p:cNvSpPr>
          <p:nvPr>
            <p:ph type="body" sz="quarter" idx="16" hasCustomPrompt="1"/>
          </p:nvPr>
        </p:nvSpPr>
        <p:spPr>
          <a:xfrm>
            <a:off x="198600" y="6511448"/>
            <a:ext cx="6672263" cy="227013"/>
          </a:xfrm>
        </p:spPr>
        <p:txBody>
          <a:bodyPr>
            <a:noAutofit/>
          </a:bodyPr>
          <a:lstStyle>
            <a:lvl1pPr>
              <a:buNone/>
              <a:defRPr sz="675"/>
            </a:lvl1pPr>
            <a:lvl2pPr>
              <a:buNone/>
              <a:defRPr sz="825"/>
            </a:lvl2pPr>
            <a:lvl3pPr>
              <a:buNone/>
              <a:defRPr sz="825"/>
            </a:lvl3pPr>
            <a:lvl4pPr>
              <a:buNone/>
              <a:defRPr sz="825"/>
            </a:lvl4pPr>
            <a:lvl5pPr>
              <a:buNone/>
              <a:defRPr sz="825"/>
            </a:lvl5pPr>
          </a:lstStyle>
          <a:p>
            <a:pPr lvl="0"/>
            <a:r>
              <a:rPr lang="en-US" dirty="0"/>
              <a:t>Sources &amp; Notes:</a:t>
            </a:r>
          </a:p>
        </p:txBody>
      </p:sp>
    </p:spTree>
    <p:extLst>
      <p:ext uri="{BB962C8B-B14F-4D97-AF65-F5344CB8AC3E}">
        <p14:creationId xmlns:p14="http://schemas.microsoft.com/office/powerpoint/2010/main" val="40079852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0028013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CC23C4-6FD5-FA4A-9756-E0D9CA27D94A}"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pic>
        <p:nvPicPr>
          <p:cNvPr id="18" name="Picture 17" descr="Elsevier_Tree_Logo_2C.png">
            <a:extLst>
              <a:ext uri="{FF2B5EF4-FFF2-40B4-BE49-F238E27FC236}">
                <a16:creationId xmlns:a16="http://schemas.microsoft.com/office/drawing/2014/main" id="{6FBE46C0-6610-ED4A-A9A7-90AE7A477D3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123385" y="610316"/>
            <a:ext cx="591990" cy="91503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1" t="16848" r="-1" b="15737"/>
          <a:stretch/>
        </p:blipFill>
        <p:spPr>
          <a:xfrm>
            <a:off x="0" y="2080592"/>
            <a:ext cx="9144000" cy="4777409"/>
          </a:xfrm>
          <a:prstGeom prst="rect">
            <a:avLst/>
          </a:prstGeom>
        </p:spPr>
      </p:pic>
    </p:spTree>
    <p:extLst>
      <p:ext uri="{BB962C8B-B14F-4D97-AF65-F5344CB8AC3E}">
        <p14:creationId xmlns:p14="http://schemas.microsoft.com/office/powerpoint/2010/main" val="3762599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826684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CC23C4-6FD5-FA4A-9756-E0D9CA27D94A}"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09328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12783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CC23C4-6FD5-FA4A-9756-E0D9CA27D94A}"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807003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CC23C4-6FD5-FA4A-9756-E0D9CA27D94A}"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8483597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CC23C4-6FD5-FA4A-9756-E0D9CA27D94A}"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29452971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C23C4-6FD5-FA4A-9756-E0D9CA27D94A}"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1297991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CC23C4-6FD5-FA4A-9756-E0D9CA27D94A}"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34358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CC23C4-6FD5-FA4A-9756-E0D9CA27D94A}"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6759448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30246138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CC23C4-6FD5-FA4A-9756-E0D9CA27D94A}"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C440-F2C8-8D46-8B0A-6AD495993FD5}" type="slidenum">
              <a:rPr lang="en-US" smtClean="0"/>
              <a:t>‹#›</a:t>
            </a:fld>
            <a:endParaRPr lang="en-US"/>
          </a:p>
        </p:txBody>
      </p:sp>
    </p:spTree>
    <p:extLst>
      <p:ext uri="{BB962C8B-B14F-4D97-AF65-F5344CB8AC3E}">
        <p14:creationId xmlns:p14="http://schemas.microsoft.com/office/powerpoint/2010/main" val="422361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13.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4.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1.jpe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6.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1.jpe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theme" Target="../theme/theme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3736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77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8"/>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2086481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9" r:id="rId6"/>
    <p:sldLayoutId id="2147483772" r:id="rId7"/>
    <p:sldLayoutId id="2147483775" r:id="rId8"/>
    <p:sldLayoutId id="2147483776" r:id="rId9"/>
    <p:sldLayoutId id="2147483777" r:id="rId10"/>
    <p:sldLayoutId id="2147483780" r:id="rId11"/>
    <p:sldLayoutId id="2147483781" r:id="rId12"/>
    <p:sldLayoutId id="2147483783" r:id="rId13"/>
    <p:sldLayoutId id="2147483784" r:id="rId14"/>
    <p:sldLayoutId id="2147483786" r:id="rId15"/>
    <p:sldLayoutId id="214748382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640"/>
            <a:ext cx="9144000" cy="347472"/>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
        <p:nvSpPr>
          <p:cNvPr id="7"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534416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640"/>
            <a:ext cx="9144000" cy="347472"/>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36903542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1585374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header.jpg"/>
          <p:cNvPicPr>
            <a:picLocks noChangeAspect="1"/>
          </p:cNvPicPr>
          <p:nvPr userDrawn="1"/>
        </p:nvPicPr>
        <p:blipFill>
          <a:blip r:embed="rId25"/>
          <a:stretch>
            <a:fillRect/>
          </a:stretch>
        </p:blipFill>
        <p:spPr>
          <a:xfrm>
            <a:off x="0" y="1"/>
            <a:ext cx="9144000" cy="500861"/>
          </a:xfrm>
          <a:prstGeom prst="rect">
            <a:avLst/>
          </a:prstGeom>
        </p:spPr>
      </p:pic>
      <p:sp>
        <p:nvSpPr>
          <p:cNvPr id="13" name="Title Placeholder 1"/>
          <p:cNvSpPr>
            <a:spLocks noGrp="1"/>
          </p:cNvSpPr>
          <p:nvPr>
            <p:ph type="title"/>
          </p:nvPr>
        </p:nvSpPr>
        <p:spPr>
          <a:xfrm>
            <a:off x="457202" y="705205"/>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393031" y="1500110"/>
            <a:ext cx="8238318" cy="48981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p:cNvSpPr txBox="1"/>
          <p:nvPr userDrawn="1"/>
        </p:nvSpPr>
        <p:spPr>
          <a:xfrm>
            <a:off x="8316276" y="114733"/>
            <a:ext cx="592667" cy="200055"/>
          </a:xfrm>
          <a:prstGeom prst="rect">
            <a:avLst/>
          </a:prstGeom>
          <a:noFill/>
        </p:spPr>
        <p:txBody>
          <a:bodyPr wrap="square" rtlCol="0">
            <a:spAutoFit/>
          </a:bodyPr>
          <a:lstStyle/>
          <a:p>
            <a:pPr algn="r" defTabSz="457189"/>
            <a:r>
              <a:rPr lang="en-US" sz="700" b="1" dirty="0">
                <a:solidFill>
                  <a:prstClr val="white"/>
                </a:solidFill>
                <a:cs typeface="Arial" pitchFamily="34" charset="0"/>
              </a:rPr>
              <a:t>|     </a:t>
            </a:r>
            <a:fld id="{0458CB15-4049-3E44-A91F-E9E0F94EC727}" type="slidenum">
              <a:rPr lang="en-US" sz="700" b="1">
                <a:solidFill>
                  <a:prstClr val="white"/>
                </a:solidFill>
                <a:cs typeface="Arial" pitchFamily="34" charset="0"/>
              </a:rPr>
              <a:pPr algn="r" defTabSz="457189"/>
              <a:t>‹#›</a:t>
            </a:fld>
            <a:endParaRPr lang="en-US" sz="700" b="1" dirty="0" err="1">
              <a:solidFill>
                <a:prstClr val="white"/>
              </a:solidFill>
              <a:cs typeface="Arial" pitchFamily="34" charset="0"/>
            </a:endParaRPr>
          </a:p>
        </p:txBody>
      </p:sp>
    </p:spTree>
    <p:extLst>
      <p:ext uri="{BB962C8B-B14F-4D97-AF65-F5344CB8AC3E}">
        <p14:creationId xmlns:p14="http://schemas.microsoft.com/office/powerpoint/2010/main" val="94778440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spcBef>
          <a:spcPct val="0"/>
        </a:spcBef>
        <a:buNone/>
        <a:defRPr sz="2400" b="1" i="0" kern="1200">
          <a:solidFill>
            <a:schemeClr val="accent1"/>
          </a:solidFill>
          <a:latin typeface="Arial Bold"/>
          <a:ea typeface="+mj-ea"/>
          <a:cs typeface="Arial Bold"/>
        </a:defRPr>
      </a:lvl1pPr>
    </p:titleStyle>
    <p:bodyStyle>
      <a:lvl1pPr marL="342892" indent="-256025" algn="l" defTabSz="457189" rtl="0" eaLnBrk="1" latinLnBrk="0" hangingPunct="1">
        <a:spcBef>
          <a:spcPct val="20000"/>
        </a:spcBef>
        <a:buFont typeface="Arial"/>
        <a:buChar char="•"/>
        <a:defRPr sz="2000" kern="1200">
          <a:solidFill>
            <a:srgbClr val="53565A"/>
          </a:solidFill>
          <a:latin typeface="Arial"/>
          <a:ea typeface="+mn-ea"/>
          <a:cs typeface="Arial"/>
        </a:defRPr>
      </a:lvl1pPr>
      <a:lvl2pPr marL="742931" indent="-285743" algn="l" defTabSz="457189"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2972" indent="-228594" algn="l" defTabSz="457189"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160"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348"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537"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726"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8915"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103" indent="-228594" algn="l" defTabSz="457189"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7564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CC23C4-6FD5-FA4A-9756-E0D9CA27D94A}" type="datetimeFigureOut">
              <a:rPr lang="en-US" smtClean="0"/>
              <a:t>4/2/2019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38C440-F2C8-8D46-8B0A-6AD495993FD5}" type="slidenum">
              <a:rPr lang="en-US" smtClean="0"/>
              <a:t>‹#›</a:t>
            </a:fld>
            <a:endParaRPr lang="en-US"/>
          </a:p>
        </p:txBody>
      </p:sp>
      <p:sp>
        <p:nvSpPr>
          <p:cNvPr id="7" name="Rectangle 6">
            <a:extLst>
              <a:ext uri="{FF2B5EF4-FFF2-40B4-BE49-F238E27FC236}">
                <a16:creationId xmlns:a16="http://schemas.microsoft.com/office/drawing/2014/main" id="{7BCA79B0-C9DF-264A-8BE4-AD5B3790B756}"/>
              </a:ext>
            </a:extLst>
          </p:cNvPr>
          <p:cNvSpPr/>
          <p:nvPr userDrawn="1"/>
        </p:nvSpPr>
        <p:spPr>
          <a:xfrm>
            <a:off x="0" y="0"/>
            <a:ext cx="9144000" cy="375646"/>
          </a:xfrm>
          <a:prstGeom prst="rect">
            <a:avLst/>
          </a:prstGeom>
          <a:solidFill>
            <a:schemeClr val="tx2"/>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2"/>
              </a:solidFill>
            </a:endParaRPr>
          </a:p>
        </p:txBody>
      </p:sp>
      <p:pic>
        <p:nvPicPr>
          <p:cNvPr id="8" name="Picture 7" descr="header.jpg">
            <a:extLst>
              <a:ext uri="{FF2B5EF4-FFF2-40B4-BE49-F238E27FC236}">
                <a16:creationId xmlns:a16="http://schemas.microsoft.com/office/drawing/2014/main" id="{366C4D1A-A754-6F42-A192-8A3711C62457}"/>
              </a:ext>
            </a:extLst>
          </p:cNvPr>
          <p:cNvPicPr>
            <a:picLocks noChangeAspect="1"/>
          </p:cNvPicPr>
          <p:nvPr userDrawn="1"/>
        </p:nvPicPr>
        <p:blipFill>
          <a:blip r:embed="rId13"/>
          <a:stretch>
            <a:fillRect/>
          </a:stretch>
        </p:blipFill>
        <p:spPr>
          <a:xfrm>
            <a:off x="0" y="0"/>
            <a:ext cx="6858000" cy="375646"/>
          </a:xfrm>
          <a:prstGeom prst="rect">
            <a:avLst/>
          </a:prstGeom>
        </p:spPr>
      </p:pic>
      <p:sp>
        <p:nvSpPr>
          <p:cNvPr id="10" name="Slide Number Placeholder 7">
            <a:extLst>
              <a:ext uri="{FF2B5EF4-FFF2-40B4-BE49-F238E27FC236}">
                <a16:creationId xmlns:a16="http://schemas.microsoft.com/office/drawing/2014/main" id="{E5144523-1027-2144-A714-66611C17154F}"/>
              </a:ext>
            </a:extLst>
          </p:cNvPr>
          <p:cNvSpPr txBox="1">
            <a:spLocks/>
          </p:cNvSpPr>
          <p:nvPr userDrawn="1"/>
        </p:nvSpPr>
        <p:spPr>
          <a:xfrm>
            <a:off x="8387628" y="13365"/>
            <a:ext cx="587784" cy="354522"/>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a:solidFill>
                  <a:prstClr val="white"/>
                </a:solidFill>
              </a:rPr>
              <a:t> | </a:t>
            </a:r>
            <a:fld id="{DA15E891-66B8-4B28-AB8F-05A4B1DE573C}" type="slidenum">
              <a:rPr lang="en-US" sz="600" smtClean="0">
                <a:solidFill>
                  <a:prstClr val="white"/>
                </a:solidFill>
              </a:rPr>
              <a:pPr/>
              <a:t>‹#›</a:t>
            </a:fld>
            <a:endParaRPr lang="en-US" sz="600" dirty="0">
              <a:solidFill>
                <a:prstClr val="white"/>
              </a:solidFill>
            </a:endParaRPr>
          </a:p>
        </p:txBody>
      </p:sp>
    </p:spTree>
    <p:extLst>
      <p:ext uri="{BB962C8B-B14F-4D97-AF65-F5344CB8AC3E}">
        <p14:creationId xmlns:p14="http://schemas.microsoft.com/office/powerpoint/2010/main" val="246647229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 Id="rId5" Type="http://schemas.openxmlformats.org/officeDocument/2006/relationships/hyperlink" Target="http://www.es-partnership.org/" TargetMode="Externa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0.wmf"/><Relationship Id="rId2" Type="http://schemas.openxmlformats.org/officeDocument/2006/relationships/slideLayout" Target="../slideLayouts/slideLayout3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83.jpg"/><Relationship Id="rId4" Type="http://schemas.openxmlformats.org/officeDocument/2006/relationships/image" Target="../media/image82.jpeg"/></Relationships>
</file>

<file path=ppt/slides/_rels/slide13.xml.rels><?xml version="1.0" encoding="UTF-8" standalone="yes"?>
<Relationships xmlns="http://schemas.openxmlformats.org/package/2006/relationships"><Relationship Id="rId8" Type="http://schemas.openxmlformats.org/officeDocument/2006/relationships/image" Target="../media/image89.jpeg"/><Relationship Id="rId13" Type="http://schemas.microsoft.com/office/2007/relationships/hdphoto" Target="../media/hdphoto1.wdp"/><Relationship Id="rId18" Type="http://schemas.openxmlformats.org/officeDocument/2006/relationships/image" Target="../media/image98.jpeg"/><Relationship Id="rId3" Type="http://schemas.openxmlformats.org/officeDocument/2006/relationships/image" Target="../media/image84.gif"/><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7.jpeg"/><Relationship Id="rId2" Type="http://schemas.openxmlformats.org/officeDocument/2006/relationships/notesSlide" Target="../notesSlides/notesSlide4.xml"/><Relationship Id="rId16" Type="http://schemas.openxmlformats.org/officeDocument/2006/relationships/image" Target="../media/image96.png"/><Relationship Id="rId1" Type="http://schemas.openxmlformats.org/officeDocument/2006/relationships/slideLayout" Target="../slideLayouts/slideLayout32.xml"/><Relationship Id="rId6" Type="http://schemas.openxmlformats.org/officeDocument/2006/relationships/image" Target="../media/image87.jpeg"/><Relationship Id="rId11" Type="http://schemas.openxmlformats.org/officeDocument/2006/relationships/image" Target="../media/image92.jpg"/><Relationship Id="rId5" Type="http://schemas.openxmlformats.org/officeDocument/2006/relationships/image" Target="../media/image86.jpg"/><Relationship Id="rId15" Type="http://schemas.openxmlformats.org/officeDocument/2006/relationships/image" Target="../media/image95.png"/><Relationship Id="rId10" Type="http://schemas.openxmlformats.org/officeDocument/2006/relationships/image" Target="../media/image91.jpg"/><Relationship Id="rId19" Type="http://schemas.openxmlformats.org/officeDocument/2006/relationships/image" Target="../media/image99.jpg"/><Relationship Id="rId4" Type="http://schemas.openxmlformats.org/officeDocument/2006/relationships/image" Target="../media/image85.png"/><Relationship Id="rId9" Type="http://schemas.openxmlformats.org/officeDocument/2006/relationships/image" Target="../media/image90.jpg"/><Relationship Id="rId14" Type="http://schemas.openxmlformats.org/officeDocument/2006/relationships/image" Target="../media/image9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00.png"/><Relationship Id="rId2" Type="http://schemas.openxmlformats.org/officeDocument/2006/relationships/tags" Target="../tags/tag27.xml"/><Relationship Id="rId1" Type="http://schemas.openxmlformats.org/officeDocument/2006/relationships/vmlDrawing" Target="../drawings/vmlDrawing4.vml"/><Relationship Id="rId6" Type="http://schemas.openxmlformats.org/officeDocument/2006/relationships/image" Target="../media/image12.emf"/><Relationship Id="rId5" Type="http://schemas.openxmlformats.org/officeDocument/2006/relationships/oleObject" Target="../embeddings/oleObject4.bin"/><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9.xml"/><Relationship Id="rId5" Type="http://schemas.openxmlformats.org/officeDocument/2006/relationships/image" Target="../media/image105.png"/><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tmp"/><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9.xml"/><Relationship Id="rId4" Type="http://schemas.openxmlformats.org/officeDocument/2006/relationships/image" Target="../media/image119.png"/></Relationships>
</file>

<file path=ppt/slides/_rels/slide2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121.jp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25.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18" Type="http://schemas.openxmlformats.org/officeDocument/2006/relationships/image" Target="../media/image56.jpeg"/><Relationship Id="rId26" Type="http://schemas.openxmlformats.org/officeDocument/2006/relationships/image" Target="../media/image64.png"/><Relationship Id="rId3" Type="http://schemas.openxmlformats.org/officeDocument/2006/relationships/slideLayout" Target="../slideLayouts/slideLayout34.xml"/><Relationship Id="rId21" Type="http://schemas.openxmlformats.org/officeDocument/2006/relationships/image" Target="../media/image59.jpeg"/><Relationship Id="rId7" Type="http://schemas.openxmlformats.org/officeDocument/2006/relationships/image" Target="../media/image48.jpeg"/><Relationship Id="rId12" Type="http://schemas.openxmlformats.org/officeDocument/2006/relationships/hyperlink" Target="http://www.sciencedirect.com/science?_ob=RedirectURL&amp;_method=gejLink&amp;_linkType=general&amp;_cdi=5289&amp;_issn=00404020&amp;_targetURL=http://www.elsevier.com/locate/issn/00404020&amp;_acct=C000000593&amp;_version=1&amp;_userid=8303832&amp;md5=19f9c8cce07ec6f654e09aab2d62e64e" TargetMode="External"/><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tags" Target="../tags/tag2.xml"/><Relationship Id="rId16" Type="http://schemas.openxmlformats.org/officeDocument/2006/relationships/image" Target="../media/image54.jpeg"/><Relationship Id="rId20" Type="http://schemas.openxmlformats.org/officeDocument/2006/relationships/image" Target="../media/image58.jpeg"/><Relationship Id="rId1" Type="http://schemas.openxmlformats.org/officeDocument/2006/relationships/vmlDrawing" Target="../drawings/vmlDrawing2.vml"/><Relationship Id="rId6" Type="http://schemas.openxmlformats.org/officeDocument/2006/relationships/image" Target="../media/image12.emf"/><Relationship Id="rId11" Type="http://schemas.openxmlformats.org/officeDocument/2006/relationships/image" Target="../media/image51.jpeg"/><Relationship Id="rId24" Type="http://schemas.openxmlformats.org/officeDocument/2006/relationships/image" Target="../media/image62.png"/><Relationship Id="rId5" Type="http://schemas.openxmlformats.org/officeDocument/2006/relationships/oleObject" Target="../embeddings/oleObject2.bin"/><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50.png"/><Relationship Id="rId19" Type="http://schemas.openxmlformats.org/officeDocument/2006/relationships/image" Target="../media/image57.jpeg"/><Relationship Id="rId4" Type="http://schemas.openxmlformats.org/officeDocument/2006/relationships/notesSlide" Target="../notesSlides/notesSlide1.xml"/><Relationship Id="rId9" Type="http://schemas.openxmlformats.org/officeDocument/2006/relationships/hyperlink" Target="http://www.sciencedirect.com/science?_ob=RedirectURL&amp;_method=gejLink&amp;_linkType=general&amp;_cdi=7051&amp;_issn=00928674&amp;_targetURL=http://www.cell.com&amp;_acct=C000000593&amp;_version=1&amp;_userid=8303832&amp;md5=da1c1a99039c471feb2bd41cedb43f74" TargetMode="External"/><Relationship Id="rId14" Type="http://schemas.openxmlformats.org/officeDocument/2006/relationships/hyperlink" Target="http://www.sciencedirect.com/science?_ob=RedirectURL&amp;_method=gejLink&amp;_linkType=general&amp;_cdi=4886&amp;_issn=01406736&amp;_targetURL=http://www.elsevier.com/locate/issn/01406736&amp;_acct=C000000593&amp;_version=1&amp;_userid=8303832&amp;md5=0411951930bf2cbc1608bedcc4ae17bc" TargetMode="External"/><Relationship Id="rId22" Type="http://schemas.openxmlformats.org/officeDocument/2006/relationships/image" Target="../media/image60.jpeg"/><Relationship Id="rId27" Type="http://schemas.openxmlformats.org/officeDocument/2006/relationships/image" Target="../media/image65.png"/></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105.png"/><Relationship Id="rId5" Type="http://schemas.openxmlformats.org/officeDocument/2006/relationships/image" Target="../media/image103.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128.jpe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9.emf"/><Relationship Id="rId2" Type="http://schemas.openxmlformats.org/officeDocument/2006/relationships/slideLayout" Target="../slideLayouts/slideLayout28.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123.pn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hyperlink" Target="https://www.elsevier.com/solutions/scopus/content"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67.png"/><Relationship Id="rId4" Type="http://schemas.openxmlformats.org/officeDocument/2006/relationships/image" Target="../media/image66.png"/></Relationships>
</file>

<file path=ppt/slides/_rels/slide4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35.png"/></Relationships>
</file>

<file path=ppt/slides/_rels/slide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139.tiff"/><Relationship Id="rId5" Type="http://schemas.openxmlformats.org/officeDocument/2006/relationships/image" Target="../media/image138.tiff"/><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slideLayout" Target="../slideLayouts/slideLayout3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s>
</file>

<file path=ppt/slides/_rels/slide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47.tmp"/><Relationship Id="rId2" Type="http://schemas.openxmlformats.org/officeDocument/2006/relationships/image" Target="../media/image146.tmp"/><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mendeley.com/groups/" TargetMode="External"/><Relationship Id="rId1" Type="http://schemas.openxmlformats.org/officeDocument/2006/relationships/slideLayout" Target="../slideLayouts/slideLayout39.xml"/><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image" Target="../media/image154.png"/><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4595062" y="2117116"/>
            <a:ext cx="4453404" cy="1664799"/>
          </a:xfrm>
        </p:spPr>
        <p:txBody>
          <a:bodyPr/>
          <a:lstStyle/>
          <a:p>
            <a:pPr algn="ctr">
              <a:lnSpc>
                <a:spcPct val="150000"/>
              </a:lnSpc>
            </a:pPr>
            <a:r>
              <a:rPr lang="zh-CN" altLang="en-US" sz="2800" dirty="0"/>
              <a:t>运用科研工具开拓视野，展示科研能力，发表高水平科研成果</a:t>
            </a:r>
            <a:endParaRPr lang="en-US" sz="2800" dirty="0"/>
          </a:p>
        </p:txBody>
      </p:sp>
      <p:sp>
        <p:nvSpPr>
          <p:cNvPr id="17" name="Text Placeholder 16"/>
          <p:cNvSpPr>
            <a:spLocks noGrp="1"/>
          </p:cNvSpPr>
          <p:nvPr>
            <p:ph type="body" sz="quarter" idx="11"/>
          </p:nvPr>
        </p:nvSpPr>
        <p:spPr/>
        <p:txBody>
          <a:bodyPr/>
          <a:lstStyle/>
          <a:p>
            <a:r>
              <a:rPr lang="en-US" dirty="0"/>
              <a:t>2019 April</a:t>
            </a:r>
          </a:p>
        </p:txBody>
      </p:sp>
      <p:sp>
        <p:nvSpPr>
          <p:cNvPr id="8" name="Subtitle 4"/>
          <p:cNvSpPr>
            <a:spLocks noGrp="1"/>
          </p:cNvSpPr>
          <p:nvPr>
            <p:ph type="subTitle" idx="1"/>
          </p:nvPr>
        </p:nvSpPr>
        <p:spPr>
          <a:xfrm>
            <a:off x="4822825" y="4447693"/>
            <a:ext cx="4225350" cy="1284154"/>
          </a:xfrm>
          <a:prstGeom prst="rect">
            <a:avLst/>
          </a:prstGeom>
        </p:spPr>
        <p:txBody>
          <a:bodyPr/>
          <a:lstStyle>
            <a:lvl1pPr marL="0" indent="0" algn="l" defTabSz="457200" rtl="0" eaLnBrk="1" latinLnBrk="0" hangingPunct="1">
              <a:spcBef>
                <a:spcPct val="20000"/>
              </a:spcBef>
              <a:buFont typeface="Arial"/>
              <a:buNone/>
              <a:defRPr sz="1600" kern="1200">
                <a:solidFill>
                  <a:srgbClr val="53565A"/>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zh-CN" altLang="en-US" dirty="0"/>
              <a:t>刘晓倩 博士</a:t>
            </a:r>
          </a:p>
          <a:p>
            <a:r>
              <a:rPr lang="en-US" altLang="zh-CN" sz="1200" dirty="0"/>
              <a:t>Liu,</a:t>
            </a:r>
            <a:r>
              <a:rPr lang="zh-CN" altLang="en-US" sz="1200" dirty="0"/>
              <a:t> </a:t>
            </a:r>
            <a:r>
              <a:rPr lang="en-US" altLang="zh-CN" sz="1200" dirty="0"/>
              <a:t>(Sarah) Xiaoqian</a:t>
            </a:r>
            <a:r>
              <a:rPr lang="zh-CN" altLang="en-US" sz="1200" dirty="0"/>
              <a:t> </a:t>
            </a:r>
            <a:r>
              <a:rPr lang="en-US" altLang="zh-CN" sz="1200" dirty="0" err="1"/>
              <a:t>Ph.D</a:t>
            </a:r>
            <a:endParaRPr lang="en-US" altLang="zh-CN" sz="1200" dirty="0"/>
          </a:p>
          <a:p>
            <a:r>
              <a:rPr lang="en-US" altLang="zh-CN" sz="1200" dirty="0"/>
              <a:t>Customer Consultant</a:t>
            </a:r>
          </a:p>
          <a:p>
            <a:r>
              <a:rPr lang="en-US" altLang="zh-CN" sz="1200" dirty="0"/>
              <a:t>x.liu.2@elsevier.com</a:t>
            </a:r>
          </a:p>
          <a:p>
            <a:endParaRPr lang="en-US" altLang="zh-CN" sz="1200" dirty="0"/>
          </a:p>
          <a:p>
            <a:r>
              <a:rPr lang="zh-CN" altLang="en-US" dirty="0"/>
              <a:t>励德爱思唯尔信息技术（北京）有限公司</a:t>
            </a:r>
            <a:endParaRPr lang="en-US" altLang="zh-CN" dirty="0"/>
          </a:p>
          <a:p>
            <a:r>
              <a:rPr lang="en-US" altLang="zh-CN" sz="1200" dirty="0"/>
              <a:t>Reed Elsevier Information Technology (Beijing) Co., Ltd</a:t>
            </a:r>
          </a:p>
        </p:txBody>
      </p:sp>
      <p:pic>
        <p:nvPicPr>
          <p:cNvPr id="5" name="Picture 4"/>
          <p:cNvPicPr>
            <a:picLocks noChangeAspect="1"/>
          </p:cNvPicPr>
          <p:nvPr/>
        </p:nvPicPr>
        <p:blipFill>
          <a:blip r:embed="rId2"/>
          <a:stretch>
            <a:fillRect/>
          </a:stretch>
        </p:blipFill>
        <p:spPr>
          <a:xfrm>
            <a:off x="4690596" y="293981"/>
            <a:ext cx="1921669" cy="678656"/>
          </a:xfrm>
          <a:prstGeom prst="rect">
            <a:avLst/>
          </a:prstGeom>
        </p:spPr>
      </p:pic>
    </p:spTree>
    <p:extLst>
      <p:ext uri="{BB962C8B-B14F-4D97-AF65-F5344CB8AC3E}">
        <p14:creationId xmlns:p14="http://schemas.microsoft.com/office/powerpoint/2010/main" val="4697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7CA317-71C0-45E4-BA64-C4FFAB0BFA33}"/>
              </a:ext>
            </a:extLst>
          </p:cNvPr>
          <p:cNvSpPr txBox="1">
            <a:spLocks/>
          </p:cNvSpPr>
          <p:nvPr/>
        </p:nvSpPr>
        <p:spPr>
          <a:xfrm>
            <a:off x="230088" y="590711"/>
            <a:ext cx="8238319" cy="418645"/>
          </a:xfrm>
          <a:prstGeom prst="rect">
            <a:avLst/>
          </a:prstGeom>
        </p:spPr>
        <p:txBody>
          <a:bodyPr vert="horz" lIns="91440" tIns="45720" rIns="91440" bIns="45720" rtlCol="0" anchor="ctr">
            <a:noAutofit/>
          </a:bodyPr>
          <a:lstStyle>
            <a:lvl1pPr>
              <a:spcBef>
                <a:spcPct val="0"/>
              </a:spcBef>
              <a:buNone/>
              <a:defRPr sz="2400" b="1" i="0">
                <a:solidFill>
                  <a:schemeClr val="accent1"/>
                </a:solidFill>
                <a:latin typeface="Arial Bold"/>
                <a:ea typeface="+mj-ea"/>
                <a:cs typeface="Arial Bold"/>
              </a:defRPr>
            </a:lvl1pPr>
          </a:lstStyle>
          <a:p>
            <a:r>
              <a:rPr lang="zh-CN" altLang="en-US" dirty="0"/>
              <a:t>生态学优质期刊推荐</a:t>
            </a:r>
            <a:endParaRPr lang="en-US" dirty="0"/>
          </a:p>
        </p:txBody>
      </p:sp>
      <p:cxnSp>
        <p:nvCxnSpPr>
          <p:cNvPr id="9" name="Straight Connector 8">
            <a:extLst>
              <a:ext uri="{FF2B5EF4-FFF2-40B4-BE49-F238E27FC236}">
                <a16:creationId xmlns:a16="http://schemas.microsoft.com/office/drawing/2014/main" id="{978F9196-C43C-4D39-90D5-06B88A4F4A07}"/>
              </a:ext>
            </a:extLst>
          </p:cNvPr>
          <p:cNvCxnSpPr/>
          <p:nvPr/>
        </p:nvCxnSpPr>
        <p:spPr>
          <a:xfrm>
            <a:off x="516889" y="3213759"/>
            <a:ext cx="8110222" cy="265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CD4E9CF7-234D-4FED-9EA2-679225229868}"/>
              </a:ext>
            </a:extLst>
          </p:cNvPr>
          <p:cNvSpPr/>
          <p:nvPr/>
        </p:nvSpPr>
        <p:spPr>
          <a:xfrm>
            <a:off x="1933948" y="1004990"/>
            <a:ext cx="3518977" cy="369332"/>
          </a:xfrm>
          <a:prstGeom prst="rect">
            <a:avLst/>
          </a:prstGeom>
        </p:spPr>
        <p:txBody>
          <a:bodyPr wrap="none">
            <a:spAutoFit/>
          </a:bodyPr>
          <a:lstStyle/>
          <a:p>
            <a:r>
              <a:rPr lang="en-US" b="1" dirty="0"/>
              <a:t>Trends in Ecology &amp; Evolution</a:t>
            </a:r>
            <a:endParaRPr lang="en-US" dirty="0"/>
          </a:p>
        </p:txBody>
      </p:sp>
      <p:pic>
        <p:nvPicPr>
          <p:cNvPr id="20" name="Picture 19">
            <a:extLst>
              <a:ext uri="{FF2B5EF4-FFF2-40B4-BE49-F238E27FC236}">
                <a16:creationId xmlns:a16="http://schemas.microsoft.com/office/drawing/2014/main" id="{ACAA8812-0CB6-46DA-9056-B9A2F29E4BDE}"/>
              </a:ext>
            </a:extLst>
          </p:cNvPr>
          <p:cNvPicPr>
            <a:picLocks noChangeAspect="1"/>
          </p:cNvPicPr>
          <p:nvPr/>
        </p:nvPicPr>
        <p:blipFill>
          <a:blip r:embed="rId2"/>
          <a:stretch>
            <a:fillRect/>
          </a:stretch>
        </p:blipFill>
        <p:spPr>
          <a:xfrm>
            <a:off x="516889" y="1356776"/>
            <a:ext cx="1307217" cy="1668963"/>
          </a:xfrm>
          <a:prstGeom prst="rect">
            <a:avLst/>
          </a:prstGeom>
        </p:spPr>
      </p:pic>
      <p:sp>
        <p:nvSpPr>
          <p:cNvPr id="21" name="Rectangle 20">
            <a:extLst>
              <a:ext uri="{FF2B5EF4-FFF2-40B4-BE49-F238E27FC236}">
                <a16:creationId xmlns:a16="http://schemas.microsoft.com/office/drawing/2014/main" id="{EC529F4A-F969-4268-85B5-8C8020032C1F}"/>
              </a:ext>
            </a:extLst>
          </p:cNvPr>
          <p:cNvSpPr/>
          <p:nvPr/>
        </p:nvSpPr>
        <p:spPr>
          <a:xfrm>
            <a:off x="1933948" y="1320100"/>
            <a:ext cx="6732976" cy="2123658"/>
          </a:xfrm>
          <a:prstGeom prst="rect">
            <a:avLst/>
          </a:prstGeom>
        </p:spPr>
        <p:txBody>
          <a:bodyPr wrap="square">
            <a:spAutoFit/>
          </a:bodyPr>
          <a:lstStyle/>
          <a:p>
            <a:pPr algn="just"/>
            <a:r>
              <a:rPr lang="en-US" sz="1200" dirty="0"/>
              <a:t>Trends in Ecology &amp; Evolution (TREE) contains polished, concise and readable reviews, opinions and letters in all areas of ecology and evolutionary science. It serves as an invaluable source of information for researchers, lecturers, teachers, field workers and students. Trends in Ecology &amp; Evolution keeps these scientists informed of new developments and ideas across the full range of ecology and evolutionary biology - from the pure to the applied, and from molecular to global. Now, more than ever before, is it necessary for life scientists to be aware of research from a wide range of disciplines, especially in the face of the gathering momentum of global environmental change and destruction. More than any other journal, Trends in Ecology &amp; Evolution is the major forum for coverage of all the important issues concerning organisms and their environments.</a:t>
            </a:r>
          </a:p>
          <a:p>
            <a:pPr algn="just"/>
            <a:r>
              <a:rPr lang="en-US" sz="1200" b="1" dirty="0">
                <a:solidFill>
                  <a:srgbClr val="FF0000"/>
                </a:solidFill>
              </a:rPr>
              <a:t>IF:15.938, </a:t>
            </a:r>
            <a:r>
              <a:rPr lang="en-US" sz="1200" b="1" dirty="0" err="1">
                <a:solidFill>
                  <a:srgbClr val="FF0000"/>
                </a:solidFill>
              </a:rPr>
              <a:t>C</a:t>
            </a:r>
            <a:r>
              <a:rPr lang="en-US" altLang="zh-CN" sz="1200" b="1" dirty="0" err="1">
                <a:solidFill>
                  <a:srgbClr val="FF0000"/>
                </a:solidFill>
              </a:rPr>
              <a:t>itescore</a:t>
            </a:r>
            <a:r>
              <a:rPr lang="en-US" altLang="zh-CN" sz="1200" b="1" dirty="0">
                <a:solidFill>
                  <a:srgbClr val="FF0000"/>
                </a:solidFill>
              </a:rPr>
              <a:t>: 10.35</a:t>
            </a:r>
            <a:endParaRPr lang="en-US" sz="1200" b="1" dirty="0">
              <a:solidFill>
                <a:srgbClr val="FF0000"/>
              </a:solidFill>
            </a:endParaRPr>
          </a:p>
          <a:p>
            <a:pPr algn="just"/>
            <a:endParaRPr lang="en-US" sz="1200" dirty="0"/>
          </a:p>
        </p:txBody>
      </p:sp>
      <p:sp>
        <p:nvSpPr>
          <p:cNvPr id="22" name="Rectangle 21">
            <a:extLst>
              <a:ext uri="{FF2B5EF4-FFF2-40B4-BE49-F238E27FC236}">
                <a16:creationId xmlns:a16="http://schemas.microsoft.com/office/drawing/2014/main" id="{82DE805A-EE1F-4DC4-892C-2B880D9EC7FF}"/>
              </a:ext>
            </a:extLst>
          </p:cNvPr>
          <p:cNvSpPr/>
          <p:nvPr/>
        </p:nvSpPr>
        <p:spPr>
          <a:xfrm>
            <a:off x="1927965" y="3291887"/>
            <a:ext cx="2826415" cy="369332"/>
          </a:xfrm>
          <a:prstGeom prst="rect">
            <a:avLst/>
          </a:prstGeom>
        </p:spPr>
        <p:txBody>
          <a:bodyPr wrap="none">
            <a:spAutoFit/>
          </a:bodyPr>
          <a:lstStyle/>
          <a:p>
            <a:r>
              <a:rPr lang="en-US" b="1" dirty="0"/>
              <a:t>Biological Conservation</a:t>
            </a:r>
            <a:endParaRPr lang="en-US" dirty="0"/>
          </a:p>
        </p:txBody>
      </p:sp>
      <p:sp>
        <p:nvSpPr>
          <p:cNvPr id="23" name="Rectangle 22">
            <a:extLst>
              <a:ext uri="{FF2B5EF4-FFF2-40B4-BE49-F238E27FC236}">
                <a16:creationId xmlns:a16="http://schemas.microsoft.com/office/drawing/2014/main" id="{B6ADC577-F8E8-4B7F-B8A5-6A838987BE08}"/>
              </a:ext>
            </a:extLst>
          </p:cNvPr>
          <p:cNvSpPr/>
          <p:nvPr/>
        </p:nvSpPr>
        <p:spPr>
          <a:xfrm>
            <a:off x="1933948" y="3624876"/>
            <a:ext cx="6653350" cy="1015663"/>
          </a:xfrm>
          <a:prstGeom prst="rect">
            <a:avLst/>
          </a:prstGeom>
        </p:spPr>
        <p:txBody>
          <a:bodyPr wrap="square">
            <a:spAutoFit/>
          </a:bodyPr>
          <a:lstStyle/>
          <a:p>
            <a:r>
              <a:rPr lang="en-US" sz="1200" dirty="0"/>
              <a:t>Biological Conservation is a leading international journal in the discipline of conservation science. The journal publishes articles spanning a diverse range of fields that contribute to the biological, sociological, ethical and economic dimensions of conservation. </a:t>
            </a:r>
          </a:p>
          <a:p>
            <a:r>
              <a:rPr lang="en-US" sz="1200" b="1" dirty="0">
                <a:solidFill>
                  <a:srgbClr val="FF0000"/>
                </a:solidFill>
              </a:rPr>
              <a:t>IF:4.66, </a:t>
            </a:r>
            <a:r>
              <a:rPr lang="en-US" sz="1200" b="1" dirty="0" err="1">
                <a:solidFill>
                  <a:srgbClr val="FF0000"/>
                </a:solidFill>
              </a:rPr>
              <a:t>C</a:t>
            </a:r>
            <a:r>
              <a:rPr lang="en-US" altLang="zh-CN" sz="1200" b="1" dirty="0" err="1">
                <a:solidFill>
                  <a:srgbClr val="FF0000"/>
                </a:solidFill>
              </a:rPr>
              <a:t>itescore</a:t>
            </a:r>
            <a:r>
              <a:rPr lang="en-US" altLang="zh-CN" sz="1200" b="1" dirty="0">
                <a:solidFill>
                  <a:srgbClr val="FF0000"/>
                </a:solidFill>
              </a:rPr>
              <a:t>: 4.63</a:t>
            </a:r>
            <a:endParaRPr lang="en-US" sz="1200" b="1" dirty="0">
              <a:solidFill>
                <a:srgbClr val="FF0000"/>
              </a:solidFill>
            </a:endParaRPr>
          </a:p>
          <a:p>
            <a:endParaRPr lang="en-US" sz="1200" dirty="0"/>
          </a:p>
        </p:txBody>
      </p:sp>
      <p:pic>
        <p:nvPicPr>
          <p:cNvPr id="24" name="Picture 23">
            <a:extLst>
              <a:ext uri="{FF2B5EF4-FFF2-40B4-BE49-F238E27FC236}">
                <a16:creationId xmlns:a16="http://schemas.microsoft.com/office/drawing/2014/main" id="{6712541D-8D7D-4EB5-82BB-17FEB7BA0B09}"/>
              </a:ext>
            </a:extLst>
          </p:cNvPr>
          <p:cNvPicPr>
            <a:picLocks noChangeAspect="1"/>
          </p:cNvPicPr>
          <p:nvPr/>
        </p:nvPicPr>
        <p:blipFill>
          <a:blip r:embed="rId3"/>
          <a:stretch>
            <a:fillRect/>
          </a:stretch>
        </p:blipFill>
        <p:spPr>
          <a:xfrm>
            <a:off x="549725" y="3255373"/>
            <a:ext cx="1228725" cy="1581150"/>
          </a:xfrm>
          <a:prstGeom prst="rect">
            <a:avLst/>
          </a:prstGeom>
        </p:spPr>
      </p:pic>
      <p:cxnSp>
        <p:nvCxnSpPr>
          <p:cNvPr id="25" name="Straight Connector 24">
            <a:extLst>
              <a:ext uri="{FF2B5EF4-FFF2-40B4-BE49-F238E27FC236}">
                <a16:creationId xmlns:a16="http://schemas.microsoft.com/office/drawing/2014/main" id="{0529DF3A-C2E3-4047-86D9-C5D6DDF5D488}"/>
              </a:ext>
            </a:extLst>
          </p:cNvPr>
          <p:cNvCxnSpPr/>
          <p:nvPr/>
        </p:nvCxnSpPr>
        <p:spPr>
          <a:xfrm>
            <a:off x="516889" y="4856540"/>
            <a:ext cx="8110222" cy="265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4F95BA8E-7441-42F4-BCB5-88DAC3500928}"/>
              </a:ext>
            </a:extLst>
          </p:cNvPr>
          <p:cNvSpPr/>
          <p:nvPr/>
        </p:nvSpPr>
        <p:spPr>
          <a:xfrm>
            <a:off x="1927965" y="4949256"/>
            <a:ext cx="2416046" cy="369332"/>
          </a:xfrm>
          <a:prstGeom prst="rect">
            <a:avLst/>
          </a:prstGeom>
        </p:spPr>
        <p:txBody>
          <a:bodyPr wrap="none">
            <a:spAutoFit/>
          </a:bodyPr>
          <a:lstStyle/>
          <a:p>
            <a:r>
              <a:rPr lang="en-US" b="1" dirty="0"/>
              <a:t>Ecosystem Services</a:t>
            </a:r>
          </a:p>
        </p:txBody>
      </p:sp>
      <p:pic>
        <p:nvPicPr>
          <p:cNvPr id="27" name="Picture 26">
            <a:extLst>
              <a:ext uri="{FF2B5EF4-FFF2-40B4-BE49-F238E27FC236}">
                <a16:creationId xmlns:a16="http://schemas.microsoft.com/office/drawing/2014/main" id="{6F2D7A15-66E1-4B47-83D8-E56D22ACDA59}"/>
              </a:ext>
            </a:extLst>
          </p:cNvPr>
          <p:cNvPicPr>
            <a:picLocks noChangeAspect="1"/>
          </p:cNvPicPr>
          <p:nvPr/>
        </p:nvPicPr>
        <p:blipFill>
          <a:blip r:embed="rId4"/>
          <a:stretch>
            <a:fillRect/>
          </a:stretch>
        </p:blipFill>
        <p:spPr>
          <a:xfrm>
            <a:off x="616400" y="4949256"/>
            <a:ext cx="1162050" cy="1552575"/>
          </a:xfrm>
          <a:prstGeom prst="rect">
            <a:avLst/>
          </a:prstGeom>
        </p:spPr>
      </p:pic>
      <p:sp>
        <p:nvSpPr>
          <p:cNvPr id="28" name="Rectangle 27">
            <a:extLst>
              <a:ext uri="{FF2B5EF4-FFF2-40B4-BE49-F238E27FC236}">
                <a16:creationId xmlns:a16="http://schemas.microsoft.com/office/drawing/2014/main" id="{1CFBEE56-C7D9-4C25-A279-ABB6C3FD88FF}"/>
              </a:ext>
            </a:extLst>
          </p:cNvPr>
          <p:cNvSpPr/>
          <p:nvPr/>
        </p:nvSpPr>
        <p:spPr>
          <a:xfrm>
            <a:off x="1894135" y="5241153"/>
            <a:ext cx="6732976" cy="1384995"/>
          </a:xfrm>
          <a:prstGeom prst="rect">
            <a:avLst/>
          </a:prstGeom>
        </p:spPr>
        <p:txBody>
          <a:bodyPr wrap="square">
            <a:spAutoFit/>
          </a:bodyPr>
          <a:lstStyle/>
          <a:p>
            <a:pPr algn="just"/>
            <a:r>
              <a:rPr lang="en-US" sz="1200" dirty="0"/>
              <a:t>Ecosystem Services, associated with the </a:t>
            </a:r>
            <a:r>
              <a:rPr lang="en-US" sz="1200" dirty="0">
                <a:hlinkClick r:id="rId5"/>
              </a:rPr>
              <a:t>Ecosystem Services Partnership</a:t>
            </a:r>
            <a:r>
              <a:rPr lang="en-US" sz="1200" dirty="0"/>
              <a:t> (ESP), is an international, interdisciplinary journal that deals with the science, policy and practice of Ecosystem Services in the following disciplines: ecology and economics, institutions, planning and decision making, economic sectors such as agriculture, forestry and outdoor recreation, and all types of ecosystems.</a:t>
            </a:r>
          </a:p>
          <a:p>
            <a:pPr algn="just"/>
            <a:r>
              <a:rPr lang="en-US" sz="1200" b="1" dirty="0">
                <a:solidFill>
                  <a:srgbClr val="FF0000"/>
                </a:solidFill>
              </a:rPr>
              <a:t>IF:4.83, </a:t>
            </a:r>
            <a:r>
              <a:rPr lang="en-US" sz="1200" b="1" dirty="0" err="1">
                <a:solidFill>
                  <a:srgbClr val="FF0000"/>
                </a:solidFill>
              </a:rPr>
              <a:t>C</a:t>
            </a:r>
            <a:r>
              <a:rPr lang="en-US" altLang="zh-CN" sz="1200" b="1" dirty="0" err="1">
                <a:solidFill>
                  <a:srgbClr val="FF0000"/>
                </a:solidFill>
              </a:rPr>
              <a:t>itescore</a:t>
            </a:r>
            <a:r>
              <a:rPr lang="en-US" altLang="zh-CN" sz="1200" b="1" dirty="0">
                <a:solidFill>
                  <a:srgbClr val="FF0000"/>
                </a:solidFill>
              </a:rPr>
              <a:t>: 4.295</a:t>
            </a:r>
            <a:endParaRPr lang="en-US" sz="1200" b="1" dirty="0">
              <a:solidFill>
                <a:srgbClr val="FF0000"/>
              </a:solidFill>
            </a:endParaRPr>
          </a:p>
          <a:p>
            <a:pPr algn="just"/>
            <a:endParaRPr lang="en-US" sz="1200" dirty="0"/>
          </a:p>
        </p:txBody>
      </p:sp>
    </p:spTree>
    <p:extLst>
      <p:ext uri="{BB962C8B-B14F-4D97-AF65-F5344CB8AC3E}">
        <p14:creationId xmlns:p14="http://schemas.microsoft.com/office/powerpoint/2010/main" val="353627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69" y="1771842"/>
            <a:ext cx="853166" cy="1145509"/>
          </a:xfrm>
          <a:prstGeom prst="rect">
            <a:avLst/>
          </a:prstGeom>
        </p:spPr>
      </p:pic>
      <p:sp>
        <p:nvSpPr>
          <p:cNvPr id="6" name="Rectangle 5"/>
          <p:cNvSpPr/>
          <p:nvPr/>
        </p:nvSpPr>
        <p:spPr>
          <a:xfrm>
            <a:off x="1472253" y="1704036"/>
            <a:ext cx="6994667" cy="12742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53565A"/>
                </a:solidFill>
                <a:effectLst/>
                <a:uLnTx/>
                <a:uFillTx/>
                <a:latin typeface="Arial"/>
                <a:ea typeface="+mn-ea"/>
                <a:cs typeface="+mn-cs"/>
              </a:rPr>
              <a:t>Tetrahedron Letters</a:t>
            </a:r>
            <a:r>
              <a:rPr kumimoji="0" lang="en-US" sz="1050" b="0" i="0" u="none" strike="noStrike" kern="1200" cap="none" spc="0" normalizeH="0" baseline="0" noProof="0" dirty="0">
                <a:ln>
                  <a:noFill/>
                </a:ln>
                <a:solidFill>
                  <a:srgbClr val="53565A"/>
                </a:solidFill>
                <a:effectLst/>
                <a:uLnTx/>
                <a:uFillTx/>
                <a:latin typeface="Arial"/>
                <a:ea typeface="+mn-ea"/>
                <a:cs typeface="+mn-cs"/>
              </a:rPr>
              <a:t> provides maximum dissemination of outstanding developments in </a:t>
            </a:r>
            <a:r>
              <a:rPr kumimoji="0" lang="en-US" sz="1050" b="1" i="0" u="none" strike="noStrike" kern="1200" cap="none" spc="0" normalizeH="0" baseline="0" noProof="0" dirty="0">
                <a:ln>
                  <a:noFill/>
                </a:ln>
                <a:solidFill>
                  <a:srgbClr val="53565A"/>
                </a:solidFill>
                <a:effectLst/>
                <a:uLnTx/>
                <a:uFillTx/>
                <a:latin typeface="Arial"/>
                <a:ea typeface="+mn-ea"/>
                <a:cs typeface="+mn-cs"/>
              </a:rPr>
              <a:t>organic chemistry</a:t>
            </a:r>
            <a:r>
              <a:rPr kumimoji="0" lang="en-US" sz="1050" b="0" i="0" u="none" strike="noStrike" kern="1200" cap="none" spc="0" normalizeH="0" baseline="0" noProof="0" dirty="0">
                <a:ln>
                  <a:noFill/>
                </a:ln>
                <a:solidFill>
                  <a:srgbClr val="53565A"/>
                </a:solidFill>
                <a:effectLst/>
                <a:uLnTx/>
                <a:uFillTx/>
                <a:latin typeface="Arial"/>
                <a:ea typeface="+mn-ea"/>
                <a:cs typeface="+mn-cs"/>
              </a:rPr>
              <a:t>. The journal is published weekly and covers developments in techniques, structures, methods and conclusions in </a:t>
            </a:r>
            <a:r>
              <a:rPr kumimoji="0" lang="en-US" sz="1050" b="1" i="0" u="none" strike="noStrike" kern="1200" cap="none" spc="0" normalizeH="0" baseline="0" noProof="0" dirty="0">
                <a:ln>
                  <a:noFill/>
                </a:ln>
                <a:solidFill>
                  <a:srgbClr val="53565A"/>
                </a:solidFill>
                <a:effectLst/>
                <a:uLnTx/>
                <a:uFillTx/>
                <a:latin typeface="Arial"/>
                <a:ea typeface="+mn-ea"/>
                <a:cs typeface="+mn-cs"/>
              </a:rPr>
              <a:t>experimental</a:t>
            </a:r>
            <a:r>
              <a:rPr kumimoji="0" lang="en-US" sz="1050" b="0" i="0" u="none" strike="noStrike" kern="1200" cap="none" spc="0" normalizeH="0" baseline="0" noProof="0" dirty="0">
                <a:ln>
                  <a:noFill/>
                </a:ln>
                <a:solidFill>
                  <a:srgbClr val="53565A"/>
                </a:solidFill>
                <a:effectLst/>
                <a:uLnTx/>
                <a:uFillTx/>
                <a:latin typeface="Arial"/>
                <a:ea typeface="+mn-ea"/>
                <a:cs typeface="+mn-cs"/>
              </a:rPr>
              <a:t> and </a:t>
            </a:r>
            <a:r>
              <a:rPr kumimoji="0" lang="en-US" sz="1050" b="1" i="0" u="none" strike="noStrike" kern="1200" cap="none" spc="0" normalizeH="0" baseline="0" noProof="0" dirty="0">
                <a:ln>
                  <a:noFill/>
                </a:ln>
                <a:solidFill>
                  <a:srgbClr val="53565A"/>
                </a:solidFill>
                <a:effectLst/>
                <a:uLnTx/>
                <a:uFillTx/>
                <a:latin typeface="Arial"/>
                <a:ea typeface="+mn-ea"/>
                <a:cs typeface="+mn-cs"/>
              </a:rPr>
              <a:t>theoretical organic chemistry</a:t>
            </a:r>
            <a:r>
              <a:rPr kumimoji="0" lang="en-US" sz="1050" b="0" i="0" u="none" strike="noStrike" kern="1200" cap="none" spc="0" normalizeH="0" baseline="0" noProof="0" dirty="0">
                <a:ln>
                  <a:noFill/>
                </a:ln>
                <a:solidFill>
                  <a:srgbClr val="53565A"/>
                </a:solidFill>
                <a:effectLst/>
                <a:uLnTx/>
                <a:uFillTx/>
                <a:latin typeface="Arial"/>
                <a:ea typeface="+mn-ea"/>
                <a:cs typeface="+mn-cs"/>
              </a:rPr>
              <a:t>. Rapid publication of timely and significant research results enables researchers from all over the world to transmit quickly their new contributions to large, international audiences. </a:t>
            </a:r>
          </a:p>
        </p:txBody>
      </p:sp>
      <p:pic>
        <p:nvPicPr>
          <p:cNvPr id="3" name="Picture 2"/>
          <p:cNvPicPr>
            <a:picLocks noChangeAspect="1"/>
          </p:cNvPicPr>
          <p:nvPr/>
        </p:nvPicPr>
        <p:blipFill>
          <a:blip r:embed="rId4"/>
          <a:stretch>
            <a:fillRect/>
          </a:stretch>
        </p:blipFill>
        <p:spPr>
          <a:xfrm>
            <a:off x="521116" y="3089975"/>
            <a:ext cx="854002" cy="1138669"/>
          </a:xfrm>
          <a:prstGeom prst="rect">
            <a:avLst/>
          </a:prstGeom>
        </p:spPr>
      </p:pic>
      <p:sp>
        <p:nvSpPr>
          <p:cNvPr id="8" name="Rectangle 7"/>
          <p:cNvSpPr/>
          <p:nvPr/>
        </p:nvSpPr>
        <p:spPr>
          <a:xfrm>
            <a:off x="1424105" y="2992001"/>
            <a:ext cx="6994667" cy="1516634"/>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53565A"/>
                </a:solidFill>
                <a:effectLst/>
                <a:uLnTx/>
                <a:uFillTx/>
                <a:latin typeface="Arial"/>
                <a:ea typeface="+mn-ea"/>
                <a:cs typeface="+mn-cs"/>
              </a:rPr>
              <a:t>Tetrahedron</a:t>
            </a:r>
            <a:r>
              <a:rPr kumimoji="0" lang="en-US" sz="1050" b="0" i="0" u="none" strike="noStrike" kern="1200" cap="none" spc="0" normalizeH="0" baseline="0" noProof="0" dirty="0">
                <a:ln>
                  <a:noFill/>
                </a:ln>
                <a:solidFill>
                  <a:srgbClr val="53565A"/>
                </a:solidFill>
                <a:effectLst/>
                <a:uLnTx/>
                <a:uFillTx/>
                <a:latin typeface="Arial"/>
                <a:ea typeface="+mn-ea"/>
                <a:cs typeface="+mn-cs"/>
              </a:rPr>
              <a:t> publishes full accounts of research having outstanding significance in the broad field of organic chemistry and its related disciplines, such as organic materials and bio-organic chemistry. </a:t>
            </a:r>
            <a:r>
              <a:rPr kumimoji="0" lang="en-US" sz="1050" b="0" i="1" u="none" strike="noStrike" kern="1200" cap="none" spc="0" normalizeH="0" baseline="0" noProof="0" dirty="0">
                <a:ln>
                  <a:noFill/>
                </a:ln>
                <a:solidFill>
                  <a:srgbClr val="53565A"/>
                </a:solidFill>
                <a:effectLst/>
                <a:uLnTx/>
                <a:uFillTx/>
                <a:latin typeface="Arial"/>
                <a:ea typeface="+mn-ea"/>
                <a:cs typeface="+mn-cs"/>
              </a:rPr>
              <a:t>Tetrahedron</a:t>
            </a:r>
            <a:r>
              <a:rPr kumimoji="0" lang="en-US" sz="1050" b="0" i="0" u="none" strike="noStrike" kern="1200" cap="none" spc="0" normalizeH="0" baseline="0" noProof="0" dirty="0">
                <a:ln>
                  <a:noFill/>
                </a:ln>
                <a:solidFill>
                  <a:srgbClr val="53565A"/>
                </a:solidFill>
                <a:effectLst/>
                <a:uLnTx/>
                <a:uFillTx/>
                <a:latin typeface="Arial"/>
                <a:ea typeface="+mn-ea"/>
                <a:cs typeface="+mn-cs"/>
              </a:rPr>
              <a:t> also publishes thematic collections of papers as special issues and 'Reports', commissioned in-depth reviews providing a comprehensive overview of a research area. </a:t>
            </a:r>
            <a:r>
              <a:rPr kumimoji="0" lang="en-US" sz="1050" b="0" i="1" u="none" strike="noStrike" kern="1200" cap="none" spc="0" normalizeH="0" baseline="0" noProof="0" dirty="0">
                <a:ln>
                  <a:noFill/>
                </a:ln>
                <a:solidFill>
                  <a:srgbClr val="53565A"/>
                </a:solidFill>
                <a:effectLst/>
                <a:uLnTx/>
                <a:uFillTx/>
                <a:latin typeface="Arial"/>
                <a:ea typeface="+mn-ea"/>
                <a:cs typeface="+mn-cs"/>
              </a:rPr>
              <a:t>Tetrahedron</a:t>
            </a:r>
            <a:r>
              <a:rPr kumimoji="0" lang="en-US" sz="1050" b="0" i="0" u="none" strike="noStrike" kern="1200" cap="none" spc="0" normalizeH="0" baseline="0" noProof="0" dirty="0">
                <a:ln>
                  <a:noFill/>
                </a:ln>
                <a:solidFill>
                  <a:srgbClr val="53565A"/>
                </a:solidFill>
                <a:effectLst/>
                <a:uLnTx/>
                <a:uFillTx/>
                <a:latin typeface="Arial"/>
                <a:ea typeface="+mn-ea"/>
                <a:cs typeface="+mn-cs"/>
              </a:rPr>
              <a:t> also publishes specially commissioned review articles - Tetrahedron Reports - and collections of original papers - Tetrahedron Symposia-in-Print.</a:t>
            </a:r>
          </a:p>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53565A"/>
              </a:solidFill>
              <a:effectLst/>
              <a:uLnTx/>
              <a:uFillTx/>
              <a:latin typeface="Arial"/>
              <a:ea typeface="+mn-ea"/>
              <a:cs typeface="+mn-cs"/>
            </a:endParaRPr>
          </a:p>
        </p:txBody>
      </p:sp>
      <p:sp>
        <p:nvSpPr>
          <p:cNvPr id="4" name="AutoShape 2" descr="View Articles published in Tetrahedron: Asymmetry"/>
          <p:cNvSpPr>
            <a:spLocks noChangeAspect="1" noChangeArrowheads="1"/>
          </p:cNvSpPr>
          <p:nvPr/>
        </p:nvSpPr>
        <p:spPr bwMode="auto">
          <a:xfrm>
            <a:off x="4229099" y="328158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53565A"/>
              </a:solidFill>
              <a:effectLst/>
              <a:uLnTx/>
              <a:uFillTx/>
              <a:latin typeface="Arial"/>
              <a:ea typeface="+mn-ea"/>
              <a:cs typeface="+mn-cs"/>
            </a:endParaRPr>
          </a:p>
        </p:txBody>
      </p:sp>
      <p:pic>
        <p:nvPicPr>
          <p:cNvPr id="9" name="Picture 8"/>
          <p:cNvPicPr>
            <a:picLocks noChangeAspect="1"/>
          </p:cNvPicPr>
          <p:nvPr/>
        </p:nvPicPr>
        <p:blipFill>
          <a:blip r:embed="rId5"/>
          <a:stretch>
            <a:fillRect/>
          </a:stretch>
        </p:blipFill>
        <p:spPr>
          <a:xfrm>
            <a:off x="521116" y="4401268"/>
            <a:ext cx="857250" cy="1150144"/>
          </a:xfrm>
          <a:prstGeom prst="rect">
            <a:avLst/>
          </a:prstGeom>
        </p:spPr>
      </p:pic>
      <p:sp>
        <p:nvSpPr>
          <p:cNvPr id="10" name="Rectangle 9"/>
          <p:cNvSpPr/>
          <p:nvPr/>
        </p:nvSpPr>
        <p:spPr>
          <a:xfrm>
            <a:off x="1472252" y="4570864"/>
            <a:ext cx="6946519" cy="789512"/>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3565A"/>
                </a:solidFill>
                <a:effectLst/>
                <a:uLnTx/>
                <a:uFillTx/>
                <a:latin typeface="Arial"/>
                <a:ea typeface="+mn-ea"/>
                <a:cs typeface="+mn-cs"/>
              </a:rPr>
              <a:t>Tetrahedron: Asymmetry presents experimental or theoretical research results of outstanding significance and timeliness on asymmetry in organic, inorganic, organometallic and physical chemistry, as well as its application to related disciplines, especially bio-organic chemistry. </a:t>
            </a:r>
          </a:p>
        </p:txBody>
      </p:sp>
      <p:cxnSp>
        <p:nvCxnSpPr>
          <p:cNvPr id="12" name="Straight Connector 11"/>
          <p:cNvCxnSpPr/>
          <p:nvPr/>
        </p:nvCxnSpPr>
        <p:spPr>
          <a:xfrm flipV="1">
            <a:off x="521116" y="2985156"/>
            <a:ext cx="7897655" cy="6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08872" y="4323195"/>
            <a:ext cx="7897655" cy="684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08872" y="5636740"/>
            <a:ext cx="7897655" cy="6845"/>
          </a:xfrm>
          <a:prstGeom prst="line">
            <a:avLst/>
          </a:prstGeom>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396809" y="757569"/>
            <a:ext cx="8238319" cy="313984"/>
          </a:xfrm>
        </p:spPr>
        <p:txBody>
          <a:bodyPr/>
          <a:lstStyle/>
          <a:p>
            <a:r>
              <a:rPr lang="zh-CN" altLang="en-US" dirty="0"/>
              <a:t>化学优质期刊推荐</a:t>
            </a:r>
            <a:endParaRPr lang="en-US" sz="1350" dirty="0"/>
          </a:p>
        </p:txBody>
      </p:sp>
    </p:spTree>
    <p:extLst>
      <p:ext uri="{BB962C8B-B14F-4D97-AF65-F5344CB8AC3E}">
        <p14:creationId xmlns:p14="http://schemas.microsoft.com/office/powerpoint/2010/main" val="188042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88" y="590711"/>
            <a:ext cx="8238319" cy="418645"/>
          </a:xfrm>
        </p:spPr>
        <p:txBody>
          <a:bodyPr/>
          <a:lstStyle/>
          <a:p>
            <a:r>
              <a:rPr lang="zh-CN" altLang="en-US" dirty="0"/>
              <a:t>能源学优质期刊推荐</a:t>
            </a:r>
            <a:endParaRPr lang="en-US" dirty="0"/>
          </a:p>
        </p:txBody>
      </p:sp>
      <p:pic>
        <p:nvPicPr>
          <p:cNvPr id="6" name="Picture 5"/>
          <p:cNvPicPr>
            <a:picLocks noChangeAspect="1"/>
          </p:cNvPicPr>
          <p:nvPr/>
        </p:nvPicPr>
        <p:blipFill>
          <a:blip r:embed="rId3"/>
          <a:stretch>
            <a:fillRect/>
          </a:stretch>
        </p:blipFill>
        <p:spPr>
          <a:xfrm>
            <a:off x="586461" y="1212004"/>
            <a:ext cx="1225828" cy="1645866"/>
          </a:xfrm>
          <a:prstGeom prst="rect">
            <a:avLst/>
          </a:prstGeom>
        </p:spPr>
      </p:pic>
      <p:sp>
        <p:nvSpPr>
          <p:cNvPr id="7" name="Rectangle 6"/>
          <p:cNvSpPr/>
          <p:nvPr/>
        </p:nvSpPr>
        <p:spPr>
          <a:xfrm>
            <a:off x="1922502" y="1167754"/>
            <a:ext cx="209262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565A"/>
                </a:solidFill>
                <a:effectLst/>
                <a:uLnTx/>
                <a:uFillTx/>
                <a:latin typeface="Arial"/>
                <a:ea typeface="+mn-ea"/>
                <a:cs typeface="+mn-cs"/>
              </a:rPr>
              <a:t>Waste Management</a:t>
            </a:r>
            <a:endParaRPr kumimoji="0" lang="en-US" sz="1600" b="0" i="0" u="none" strike="noStrike" kern="1200" cap="none" spc="0" normalizeH="0" baseline="0" noProof="0" dirty="0">
              <a:ln>
                <a:noFill/>
              </a:ln>
              <a:solidFill>
                <a:srgbClr val="53565A"/>
              </a:solidFill>
              <a:effectLst/>
              <a:uLnTx/>
              <a:uFillTx/>
              <a:latin typeface="Arial"/>
              <a:ea typeface="+mn-ea"/>
              <a:cs typeface="+mn-cs"/>
            </a:endParaRPr>
          </a:p>
        </p:txBody>
      </p:sp>
      <p:sp>
        <p:nvSpPr>
          <p:cNvPr id="8" name="Rectangle 7"/>
          <p:cNvSpPr/>
          <p:nvPr/>
        </p:nvSpPr>
        <p:spPr>
          <a:xfrm>
            <a:off x="1935754" y="1450951"/>
            <a:ext cx="6733260" cy="1754326"/>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3565A"/>
                </a:solidFill>
                <a:effectLst/>
                <a:uLnTx/>
                <a:uFillTx/>
                <a:latin typeface="Arial"/>
                <a:ea typeface="+mn-ea"/>
                <a:cs typeface="+mn-cs"/>
              </a:rPr>
              <a:t>Waste Management</a:t>
            </a:r>
            <a:r>
              <a:rPr kumimoji="0" lang="en-US" sz="1200" b="0" i="0" u="none" strike="noStrike" kern="1200" cap="none" spc="0" normalizeH="0" baseline="0" noProof="0" dirty="0">
                <a:ln>
                  <a:noFill/>
                </a:ln>
                <a:solidFill>
                  <a:srgbClr val="53565A"/>
                </a:solidFill>
                <a:effectLst/>
                <a:uLnTx/>
                <a:uFillTx/>
                <a:latin typeface="Arial"/>
                <a:ea typeface="+mn-ea"/>
                <a:cs typeface="+mn-cs"/>
              </a:rPr>
              <a:t> is devoted to the presentation and discussion of information on </a:t>
            </a:r>
            <a:r>
              <a:rPr kumimoji="0" lang="en-US" sz="1200" b="1" i="0" u="none" strike="noStrike" kern="1200" cap="none" spc="0" normalizeH="0" baseline="0" noProof="0" dirty="0">
                <a:ln>
                  <a:noFill/>
                </a:ln>
                <a:solidFill>
                  <a:srgbClr val="53565A"/>
                </a:solidFill>
                <a:effectLst/>
                <a:uLnTx/>
                <a:uFillTx/>
                <a:latin typeface="Arial"/>
                <a:ea typeface="+mn-ea"/>
                <a:cs typeface="+mn-cs"/>
              </a:rPr>
              <a:t>solid waste generation</a:t>
            </a:r>
            <a:r>
              <a:rPr kumimoji="0" lang="en-US" sz="1200" b="0" i="0" u="none" strike="noStrike" kern="1200" cap="none" spc="0" normalizeH="0" baseline="0" noProof="0" dirty="0">
                <a:ln>
                  <a:noFill/>
                </a:ln>
                <a:solidFill>
                  <a:srgbClr val="53565A"/>
                </a:solidFill>
                <a:effectLst/>
                <a:uLnTx/>
                <a:uFillTx/>
                <a:latin typeface="Arial"/>
                <a:ea typeface="+mn-ea"/>
                <a:cs typeface="+mn-cs"/>
              </a:rPr>
              <a:t>, </a:t>
            </a:r>
            <a:r>
              <a:rPr kumimoji="0" lang="en-US" sz="1200" b="1" i="0" u="none" strike="noStrike" kern="1200" cap="none" spc="0" normalizeH="0" baseline="0" noProof="0" dirty="0">
                <a:ln>
                  <a:noFill/>
                </a:ln>
                <a:solidFill>
                  <a:srgbClr val="53565A"/>
                </a:solidFill>
                <a:effectLst/>
                <a:uLnTx/>
                <a:uFillTx/>
                <a:latin typeface="Arial"/>
                <a:ea typeface="+mn-ea"/>
                <a:cs typeface="+mn-cs"/>
              </a:rPr>
              <a:t>characterization</a:t>
            </a:r>
            <a:r>
              <a:rPr kumimoji="0" lang="en-US" sz="1200" b="0" i="0" u="none" strike="noStrike" kern="1200" cap="none" spc="0" normalizeH="0" baseline="0" noProof="0" dirty="0">
                <a:ln>
                  <a:noFill/>
                </a:ln>
                <a:solidFill>
                  <a:srgbClr val="53565A"/>
                </a:solidFill>
                <a:effectLst/>
                <a:uLnTx/>
                <a:uFillTx/>
                <a:latin typeface="Arial"/>
                <a:ea typeface="+mn-ea"/>
                <a:cs typeface="+mn-cs"/>
              </a:rPr>
              <a:t>, </a:t>
            </a:r>
            <a:r>
              <a:rPr kumimoji="0" lang="en-US" sz="1200" b="1" i="0" u="none" strike="noStrike" kern="1200" cap="none" spc="0" normalizeH="0" baseline="0" noProof="0" dirty="0">
                <a:ln>
                  <a:noFill/>
                </a:ln>
                <a:solidFill>
                  <a:srgbClr val="53565A"/>
                </a:solidFill>
                <a:effectLst/>
                <a:uLnTx/>
                <a:uFillTx/>
                <a:latin typeface="Arial"/>
                <a:ea typeface="+mn-ea"/>
                <a:cs typeface="+mn-cs"/>
              </a:rPr>
              <a:t>minimization</a:t>
            </a:r>
            <a:r>
              <a:rPr kumimoji="0" lang="en-US" sz="1200" b="0" i="0" u="none" strike="noStrike" kern="1200" cap="none" spc="0" normalizeH="0" baseline="0" noProof="0" dirty="0">
                <a:ln>
                  <a:noFill/>
                </a:ln>
                <a:solidFill>
                  <a:srgbClr val="53565A"/>
                </a:solidFill>
                <a:effectLst/>
                <a:uLnTx/>
                <a:uFillTx/>
                <a:latin typeface="Arial"/>
                <a:ea typeface="+mn-ea"/>
                <a:cs typeface="+mn-cs"/>
              </a:rPr>
              <a:t>, </a:t>
            </a:r>
            <a:r>
              <a:rPr kumimoji="0" lang="en-US" sz="1200" b="1" i="0" u="none" strike="noStrike" kern="1200" cap="none" spc="0" normalizeH="0" baseline="0" noProof="0" dirty="0">
                <a:ln>
                  <a:noFill/>
                </a:ln>
                <a:solidFill>
                  <a:srgbClr val="53565A"/>
                </a:solidFill>
                <a:effectLst/>
                <a:uLnTx/>
                <a:uFillTx/>
                <a:latin typeface="Arial"/>
                <a:ea typeface="+mn-ea"/>
                <a:cs typeface="+mn-cs"/>
              </a:rPr>
              <a:t>collection</a:t>
            </a:r>
            <a:r>
              <a:rPr kumimoji="0" lang="en-US" sz="1200" b="0" i="0" u="none" strike="noStrike" kern="1200" cap="none" spc="0" normalizeH="0" baseline="0" noProof="0" dirty="0">
                <a:ln>
                  <a:noFill/>
                </a:ln>
                <a:solidFill>
                  <a:srgbClr val="53565A"/>
                </a:solidFill>
                <a:effectLst/>
                <a:uLnTx/>
                <a:uFillTx/>
                <a:latin typeface="Arial"/>
                <a:ea typeface="+mn-ea"/>
                <a:cs typeface="+mn-cs"/>
              </a:rPr>
              <a:t>, </a:t>
            </a:r>
            <a:r>
              <a:rPr kumimoji="0" lang="en-US" sz="1200" b="1" i="0" u="none" strike="noStrike" kern="1200" cap="none" spc="0" normalizeH="0" baseline="0" noProof="0" dirty="0">
                <a:ln>
                  <a:noFill/>
                </a:ln>
                <a:solidFill>
                  <a:srgbClr val="53565A"/>
                </a:solidFill>
                <a:effectLst/>
                <a:uLnTx/>
                <a:uFillTx/>
                <a:latin typeface="Arial"/>
                <a:ea typeface="+mn-ea"/>
                <a:cs typeface="+mn-cs"/>
              </a:rPr>
              <a:t>separation</a:t>
            </a:r>
            <a:r>
              <a:rPr kumimoji="0" lang="en-US" sz="1200" b="0" i="0" u="none" strike="noStrike" kern="1200" cap="none" spc="0" normalizeH="0" baseline="0" noProof="0" dirty="0">
                <a:ln>
                  <a:noFill/>
                </a:ln>
                <a:solidFill>
                  <a:srgbClr val="53565A"/>
                </a:solidFill>
                <a:effectLst/>
                <a:uLnTx/>
                <a:uFillTx/>
                <a:latin typeface="Arial"/>
                <a:ea typeface="+mn-ea"/>
                <a:cs typeface="+mn-cs"/>
              </a:rPr>
              <a:t>, </a:t>
            </a:r>
            <a:r>
              <a:rPr kumimoji="0" lang="en-US" sz="1200" b="1" i="0" u="none" strike="noStrike" kern="1200" cap="none" spc="0" normalizeH="0" baseline="0" noProof="0" dirty="0">
                <a:ln>
                  <a:noFill/>
                </a:ln>
                <a:solidFill>
                  <a:srgbClr val="53565A"/>
                </a:solidFill>
                <a:effectLst/>
                <a:uLnTx/>
                <a:uFillTx/>
                <a:latin typeface="Arial"/>
                <a:ea typeface="+mn-ea"/>
                <a:cs typeface="+mn-cs"/>
              </a:rPr>
              <a:t>treatment</a:t>
            </a:r>
            <a:r>
              <a:rPr kumimoji="0" lang="en-US" sz="1200" b="0" i="0" u="none" strike="noStrike" kern="1200" cap="none" spc="0" normalizeH="0" baseline="0" noProof="0" dirty="0">
                <a:ln>
                  <a:noFill/>
                </a:ln>
                <a:solidFill>
                  <a:srgbClr val="53565A"/>
                </a:solidFill>
                <a:effectLst/>
                <a:uLnTx/>
                <a:uFillTx/>
                <a:latin typeface="Arial"/>
                <a:ea typeface="+mn-ea"/>
                <a:cs typeface="+mn-cs"/>
              </a:rPr>
              <a:t> and </a:t>
            </a:r>
            <a:r>
              <a:rPr kumimoji="0" lang="en-US" sz="1200" b="1" i="0" u="none" strike="noStrike" kern="1200" cap="none" spc="0" normalizeH="0" baseline="0" noProof="0" dirty="0">
                <a:ln>
                  <a:noFill/>
                </a:ln>
                <a:solidFill>
                  <a:srgbClr val="53565A"/>
                </a:solidFill>
                <a:effectLst/>
                <a:uLnTx/>
                <a:uFillTx/>
                <a:latin typeface="Arial"/>
                <a:ea typeface="+mn-ea"/>
                <a:cs typeface="+mn-cs"/>
              </a:rPr>
              <a:t>disposal</a:t>
            </a:r>
            <a:r>
              <a:rPr kumimoji="0" lang="en-US" sz="1200" b="0" i="0" u="none" strike="noStrike" kern="1200" cap="none" spc="0" normalizeH="0" baseline="0" noProof="0" dirty="0">
                <a:ln>
                  <a:noFill/>
                </a:ln>
                <a:solidFill>
                  <a:srgbClr val="53565A"/>
                </a:solidFill>
                <a:effectLst/>
                <a:uLnTx/>
                <a:uFillTx/>
                <a:latin typeface="Arial"/>
                <a:ea typeface="+mn-ea"/>
                <a:cs typeface="+mn-cs"/>
              </a:rPr>
              <a:t>, as well as manuscripts that </a:t>
            </a:r>
            <a:r>
              <a:rPr kumimoji="0" lang="en-US" sz="1200" b="1" i="0" u="none" strike="noStrike" kern="1200" cap="none" spc="0" normalizeH="0" baseline="0" noProof="0" dirty="0">
                <a:ln>
                  <a:noFill/>
                </a:ln>
                <a:solidFill>
                  <a:srgbClr val="53565A"/>
                </a:solidFill>
                <a:effectLst/>
                <a:uLnTx/>
                <a:uFillTx/>
                <a:latin typeface="Arial"/>
                <a:ea typeface="+mn-ea"/>
                <a:cs typeface="+mn-cs"/>
              </a:rPr>
              <a:t>address waste management policy</a:t>
            </a:r>
            <a:r>
              <a:rPr kumimoji="0" lang="en-US" sz="1200" b="0" i="0" u="none" strike="noStrike" kern="1200" cap="none" spc="0" normalizeH="0" baseline="0" noProof="0" dirty="0">
                <a:ln>
                  <a:noFill/>
                </a:ln>
                <a:solidFill>
                  <a:srgbClr val="53565A"/>
                </a:solidFill>
                <a:effectLst/>
                <a:uLnTx/>
                <a:uFillTx/>
                <a:latin typeface="Arial"/>
                <a:ea typeface="+mn-ea"/>
                <a:cs typeface="+mn-cs"/>
              </a:rPr>
              <a:t>, </a:t>
            </a:r>
            <a:r>
              <a:rPr kumimoji="0" lang="en-US" sz="1200" b="1" i="0" u="none" strike="noStrike" kern="1200" cap="none" spc="0" normalizeH="0" baseline="0" noProof="0" dirty="0">
                <a:ln>
                  <a:noFill/>
                </a:ln>
                <a:solidFill>
                  <a:srgbClr val="53565A"/>
                </a:solidFill>
                <a:effectLst/>
                <a:uLnTx/>
                <a:uFillTx/>
                <a:latin typeface="Arial"/>
                <a:ea typeface="+mn-ea"/>
                <a:cs typeface="+mn-cs"/>
              </a:rPr>
              <a:t>education</a:t>
            </a:r>
            <a:r>
              <a:rPr kumimoji="0" lang="en-US" sz="1200" b="0" i="0" u="none" strike="noStrike" kern="1200" cap="none" spc="0" normalizeH="0" baseline="0" noProof="0" dirty="0">
                <a:ln>
                  <a:noFill/>
                </a:ln>
                <a:solidFill>
                  <a:srgbClr val="53565A"/>
                </a:solidFill>
                <a:effectLst/>
                <a:uLnTx/>
                <a:uFillTx/>
                <a:latin typeface="Arial"/>
                <a:ea typeface="+mn-ea"/>
                <a:cs typeface="+mn-cs"/>
              </a:rPr>
              <a:t>, and </a:t>
            </a:r>
            <a:r>
              <a:rPr kumimoji="0" lang="en-US" sz="1200" b="1" i="0" u="none" strike="noStrike" kern="1200" cap="none" spc="0" normalizeH="0" baseline="0" noProof="0" dirty="0">
                <a:ln>
                  <a:noFill/>
                </a:ln>
                <a:solidFill>
                  <a:srgbClr val="53565A"/>
                </a:solidFill>
                <a:effectLst/>
                <a:uLnTx/>
                <a:uFillTx/>
                <a:latin typeface="Arial"/>
                <a:ea typeface="+mn-ea"/>
                <a:cs typeface="+mn-cs"/>
              </a:rPr>
              <a:t>economic and environmental assessments</a:t>
            </a:r>
            <a:r>
              <a:rPr kumimoji="0" lang="en-US" sz="1200" b="0" i="0" u="none" strike="noStrike" kern="1200" cap="none" spc="0" normalizeH="0" baseline="0" noProof="0" dirty="0">
                <a:ln>
                  <a:noFill/>
                </a:ln>
                <a:solidFill>
                  <a:srgbClr val="53565A"/>
                </a:solidFill>
                <a:effectLst/>
                <a:uLnTx/>
                <a:uFillTx/>
                <a:latin typeface="Arial"/>
                <a:ea typeface="+mn-ea"/>
                <a:cs typeface="+mn-cs"/>
              </a:rPr>
              <a:t>. The journal addresses various types of solid wastes including municipal (e.g., residential, institutional, commercial), </a:t>
            </a:r>
            <a:r>
              <a:rPr kumimoji="0" lang="en-US" sz="1200" b="1" i="0" u="none" strike="noStrike" kern="1200" cap="none" spc="0" normalizeH="0" baseline="0" noProof="0" dirty="0">
                <a:ln>
                  <a:noFill/>
                </a:ln>
                <a:solidFill>
                  <a:srgbClr val="53565A"/>
                </a:solidFill>
                <a:effectLst/>
                <a:uLnTx/>
                <a:uFillTx/>
                <a:latin typeface="Arial"/>
                <a:ea typeface="+mn-ea"/>
                <a:cs typeface="+mn-cs"/>
              </a:rPr>
              <a:t>agricultural</a:t>
            </a:r>
            <a:r>
              <a:rPr kumimoji="0" lang="en-US" sz="1200" b="0" i="0" u="none" strike="noStrike" kern="1200" cap="none" spc="0" normalizeH="0" baseline="0" noProof="0" dirty="0">
                <a:ln>
                  <a:noFill/>
                </a:ln>
                <a:solidFill>
                  <a:srgbClr val="53565A"/>
                </a:solidFill>
                <a:effectLst/>
                <a:uLnTx/>
                <a:uFillTx/>
                <a:latin typeface="Arial"/>
                <a:ea typeface="+mn-ea"/>
                <a:cs typeface="+mn-cs"/>
              </a:rPr>
              <a:t> and </a:t>
            </a:r>
            <a:r>
              <a:rPr kumimoji="0" lang="en-US" sz="1200" b="1" i="0" u="none" strike="noStrike" kern="1200" cap="none" spc="0" normalizeH="0" baseline="0" noProof="0" dirty="0">
                <a:ln>
                  <a:noFill/>
                </a:ln>
                <a:solidFill>
                  <a:srgbClr val="53565A"/>
                </a:solidFill>
                <a:effectLst/>
                <a:uLnTx/>
                <a:uFillTx/>
                <a:latin typeface="Arial"/>
                <a:ea typeface="+mn-ea"/>
                <a:cs typeface="+mn-cs"/>
              </a:rPr>
              <a:t>special</a:t>
            </a:r>
            <a:r>
              <a:rPr kumimoji="0" lang="en-US" sz="1200" b="0" i="0" u="none" strike="noStrike" kern="1200" cap="none" spc="0" normalizeH="0" baseline="0" noProof="0" dirty="0">
                <a:ln>
                  <a:noFill/>
                </a:ln>
                <a:solidFill>
                  <a:srgbClr val="53565A"/>
                </a:solidFill>
                <a:effectLst/>
                <a:uLnTx/>
                <a:uFillTx/>
                <a:latin typeface="Arial"/>
                <a:ea typeface="+mn-ea"/>
                <a:cs typeface="+mn-cs"/>
              </a:rPr>
              <a:t> (e.g. construction and demolition, household hazardous, sewage sludge, and non-hazardous industrial) wastes.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IF:4.723, </a:t>
            </a:r>
            <a:r>
              <a:rPr kumimoji="0" lang="en-US" sz="1200" b="1" i="0" u="none" strike="noStrike" kern="1200" cap="none" spc="0" normalizeH="0" baseline="0" noProof="0" dirty="0" err="1">
                <a:ln>
                  <a:noFill/>
                </a:ln>
                <a:solidFill>
                  <a:srgbClr val="FF0000"/>
                </a:solidFill>
                <a:effectLst/>
                <a:uLnTx/>
                <a:uFillTx/>
                <a:latin typeface="Arial"/>
                <a:ea typeface="+mn-ea"/>
                <a:cs typeface="+mn-cs"/>
              </a:rPr>
              <a:t>C</a:t>
            </a:r>
            <a:r>
              <a:rPr kumimoji="0" lang="en-US" altLang="zh-CN" sz="1200" b="1" i="0" u="none" strike="noStrike" kern="1200" cap="none" spc="0" normalizeH="0" baseline="0" noProof="0" dirty="0" err="1">
                <a:ln>
                  <a:noFill/>
                </a:ln>
                <a:solidFill>
                  <a:srgbClr val="FF0000"/>
                </a:solidFill>
                <a:effectLst/>
                <a:uLnTx/>
                <a:uFillTx/>
                <a:latin typeface="Arial"/>
                <a:ea typeface="黑体" panose="02010609060101010101" pitchFamily="49" charset="-122"/>
                <a:cs typeface="+mn-cs"/>
              </a:rPr>
              <a:t>itescore</a:t>
            </a:r>
            <a:r>
              <a:rPr kumimoji="0" lang="en-US" altLang="zh-CN" sz="12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 4.94</a:t>
            </a:r>
            <a:endParaRPr kumimoji="0" lang="en-US" sz="1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3565A"/>
              </a:solidFill>
              <a:effectLst/>
              <a:uLnTx/>
              <a:uFillTx/>
              <a:latin typeface="Arial"/>
              <a:ea typeface="+mn-ea"/>
              <a:cs typeface="+mn-cs"/>
            </a:endParaRPr>
          </a:p>
        </p:txBody>
      </p:sp>
      <p:pic>
        <p:nvPicPr>
          <p:cNvPr id="7172" name="Picture 4" descr="Cover image Journal of Cleaner 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62" y="3112612"/>
            <a:ext cx="1237756" cy="16503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09250" y="3112612"/>
            <a:ext cx="312617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565A"/>
                </a:solidFill>
                <a:effectLst/>
                <a:uLnTx/>
                <a:uFillTx/>
                <a:latin typeface="Arial"/>
                <a:ea typeface="+mn-ea"/>
                <a:cs typeface="+mn-cs"/>
              </a:rPr>
              <a:t>Journal of Cleaner Production</a:t>
            </a:r>
            <a:endParaRPr kumimoji="0" lang="en-US" sz="1600" b="0" i="0" u="none" strike="noStrike" kern="1200" cap="none" spc="0" normalizeH="0" baseline="0" noProof="0" dirty="0">
              <a:ln>
                <a:noFill/>
              </a:ln>
              <a:solidFill>
                <a:srgbClr val="53565A"/>
              </a:solidFill>
              <a:effectLst/>
              <a:uLnTx/>
              <a:uFillTx/>
              <a:latin typeface="Arial"/>
              <a:ea typeface="+mn-ea"/>
              <a:cs typeface="+mn-cs"/>
            </a:endParaRPr>
          </a:p>
        </p:txBody>
      </p:sp>
      <p:sp>
        <p:nvSpPr>
          <p:cNvPr id="10" name="Rectangle 9"/>
          <p:cNvSpPr/>
          <p:nvPr/>
        </p:nvSpPr>
        <p:spPr>
          <a:xfrm>
            <a:off x="1909250" y="3496505"/>
            <a:ext cx="6638402"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65A"/>
                </a:solidFill>
                <a:effectLst/>
                <a:uLnTx/>
                <a:uFillTx/>
                <a:latin typeface="Arial"/>
                <a:ea typeface="+mn-ea"/>
                <a:cs typeface="+mn-cs"/>
              </a:rPr>
              <a:t>The Journal of Cleaner Production is an international, transdisciplinary journal focusing on Cleaner Production, Environmental, and Sustainability research and practice. Through our published articles, we aim at helping societies become more sustainable.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a:ea typeface="+mn-ea"/>
                <a:cs typeface="+mn-cs"/>
              </a:rPr>
              <a:t>'Cleaner Production' </a:t>
            </a:r>
            <a:r>
              <a:rPr kumimoji="0" lang="en-US" sz="1200" b="0" i="0" u="none" strike="noStrike" kern="1200" cap="none" spc="0" normalizeH="0" baseline="0" noProof="0" dirty="0">
                <a:ln>
                  <a:noFill/>
                </a:ln>
                <a:solidFill>
                  <a:srgbClr val="53565A"/>
                </a:solidFill>
                <a:effectLst/>
                <a:uLnTx/>
                <a:uFillTx/>
                <a:latin typeface="Arial"/>
                <a:ea typeface="+mn-ea"/>
                <a:cs typeface="+mn-cs"/>
              </a:rPr>
              <a:t>is a concept that aims at preventing the production of waste, while increasing efficiencies in the uses of energy, water, resources, and human capital.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IF:5.651, </a:t>
            </a:r>
            <a:r>
              <a:rPr kumimoji="0" lang="en-US" sz="1200" b="1" i="0" u="none" strike="noStrike" kern="1200" cap="none" spc="0" normalizeH="0" baseline="0" noProof="0" dirty="0" err="1">
                <a:ln>
                  <a:noFill/>
                </a:ln>
                <a:solidFill>
                  <a:srgbClr val="FF0000"/>
                </a:solidFill>
                <a:effectLst/>
                <a:uLnTx/>
                <a:uFillTx/>
                <a:latin typeface="Arial"/>
                <a:ea typeface="+mn-ea"/>
                <a:cs typeface="+mn-cs"/>
              </a:rPr>
              <a:t>C</a:t>
            </a:r>
            <a:r>
              <a:rPr kumimoji="0" lang="en-US" altLang="zh-CN" sz="1200" b="1" i="0" u="none" strike="noStrike" kern="1200" cap="none" spc="0" normalizeH="0" baseline="0" noProof="0" dirty="0" err="1">
                <a:ln>
                  <a:noFill/>
                </a:ln>
                <a:solidFill>
                  <a:srgbClr val="FF0000"/>
                </a:solidFill>
                <a:effectLst/>
                <a:uLnTx/>
                <a:uFillTx/>
                <a:latin typeface="Arial"/>
                <a:ea typeface="黑体" panose="02010609060101010101" pitchFamily="49" charset="-122"/>
                <a:cs typeface="+mn-cs"/>
              </a:rPr>
              <a:t>itescore</a:t>
            </a:r>
            <a:r>
              <a:rPr kumimoji="0" lang="en-US" altLang="zh-CN" sz="12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 5.79</a:t>
            </a:r>
            <a:endParaRPr kumimoji="0" lang="en-US" sz="1200" b="1" i="0" u="none" strike="noStrike" kern="1200" cap="none" spc="0" normalizeH="0" baseline="0" noProof="0" dirty="0">
              <a:ln>
                <a:noFill/>
              </a:ln>
              <a:solidFill>
                <a:srgbClr val="FF0000"/>
              </a:solidFill>
              <a:effectLst/>
              <a:uLnTx/>
              <a:uFillTx/>
              <a:latin typeface="Arial"/>
              <a:ea typeface="+mn-ea"/>
              <a:cs typeface="+mn-cs"/>
            </a:endParaRPr>
          </a:p>
        </p:txBody>
      </p:sp>
      <p:cxnSp>
        <p:nvCxnSpPr>
          <p:cNvPr id="12" name="Straight Connector 11"/>
          <p:cNvCxnSpPr/>
          <p:nvPr/>
        </p:nvCxnSpPr>
        <p:spPr>
          <a:xfrm>
            <a:off x="490438" y="3028932"/>
            <a:ext cx="8110222" cy="265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57199" y="4834191"/>
            <a:ext cx="8110222" cy="2650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5"/>
          <a:stretch>
            <a:fillRect/>
          </a:stretch>
        </p:blipFill>
        <p:spPr>
          <a:xfrm>
            <a:off x="586462" y="4963541"/>
            <a:ext cx="1225827" cy="1634436"/>
          </a:xfrm>
          <a:prstGeom prst="rect">
            <a:avLst/>
          </a:prstGeom>
        </p:spPr>
      </p:pic>
      <p:sp>
        <p:nvSpPr>
          <p:cNvPr id="17" name="Rectangle 16"/>
          <p:cNvSpPr/>
          <p:nvPr/>
        </p:nvSpPr>
        <p:spPr>
          <a:xfrm>
            <a:off x="1922502" y="4890346"/>
            <a:ext cx="4299575"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3565A"/>
                </a:solidFill>
                <a:effectLst/>
                <a:uLnTx/>
                <a:uFillTx/>
                <a:latin typeface="Arial"/>
                <a:ea typeface="+mn-ea"/>
                <a:cs typeface="+mn-cs"/>
              </a:rPr>
              <a:t>Renewable &amp; Sustainable Energy Reviews</a:t>
            </a:r>
          </a:p>
        </p:txBody>
      </p:sp>
      <p:sp>
        <p:nvSpPr>
          <p:cNvPr id="18" name="Rectangle 17"/>
          <p:cNvSpPr/>
          <p:nvPr/>
        </p:nvSpPr>
        <p:spPr>
          <a:xfrm>
            <a:off x="1898609" y="5182927"/>
            <a:ext cx="6438125" cy="144655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65A"/>
                </a:solidFill>
                <a:effectLst/>
                <a:uLnTx/>
                <a:uFillTx/>
                <a:latin typeface="Arial"/>
                <a:ea typeface="+mn-ea"/>
                <a:cs typeface="+mn-cs"/>
              </a:rPr>
              <a:t>The mission of Renewable and Sustainable Energy Reviews is to communicate the most interesting and relevant critical thinking in renewable and sustainable energy in order to bring together the research community, the private sector and policy and decision makers. The aim of the journal is to share problems, solutions, novel ideas and technologies to support the transition to a low carbon future and achieve our global emissions targets as established by the United Nations Framework Convention on Climate Change</a:t>
            </a:r>
            <a:r>
              <a:rPr kumimoji="0" lang="en-US" sz="1400" b="0" i="0" u="none" strike="noStrike" kern="1200" cap="none" spc="0" normalizeH="0" baseline="0" noProof="0" dirty="0">
                <a:ln>
                  <a:noFill/>
                </a:ln>
                <a:solidFill>
                  <a:srgbClr val="53565A"/>
                </a:solidFill>
                <a:effectLst/>
                <a:uLnTx/>
                <a:uFillTx/>
                <a:latin typeface="Arial"/>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a:ea typeface="+mn-ea"/>
                <a:cs typeface="+mn-cs"/>
              </a:rPr>
              <a:t>IF:9.184, </a:t>
            </a:r>
            <a:r>
              <a:rPr kumimoji="0" lang="en-US" sz="1200" b="1" i="0" u="none" strike="noStrike" kern="1200" cap="none" spc="0" normalizeH="0" baseline="0" noProof="0" dirty="0" err="1">
                <a:ln>
                  <a:noFill/>
                </a:ln>
                <a:solidFill>
                  <a:srgbClr val="FF0000"/>
                </a:solidFill>
                <a:effectLst/>
                <a:uLnTx/>
                <a:uFillTx/>
                <a:latin typeface="Arial"/>
                <a:ea typeface="+mn-ea"/>
                <a:cs typeface="+mn-cs"/>
              </a:rPr>
              <a:t>C</a:t>
            </a:r>
            <a:r>
              <a:rPr kumimoji="0" lang="en-US" altLang="zh-CN" sz="1200" b="1" i="0" u="none" strike="noStrike" kern="1200" cap="none" spc="0" normalizeH="0" baseline="0" noProof="0" dirty="0" err="1">
                <a:ln>
                  <a:noFill/>
                </a:ln>
                <a:solidFill>
                  <a:srgbClr val="FF0000"/>
                </a:solidFill>
                <a:effectLst/>
                <a:uLnTx/>
                <a:uFillTx/>
                <a:latin typeface="Arial"/>
                <a:ea typeface="黑体" panose="02010609060101010101" pitchFamily="49" charset="-122"/>
                <a:cs typeface="+mn-cs"/>
              </a:rPr>
              <a:t>itescore</a:t>
            </a:r>
            <a:r>
              <a:rPr kumimoji="0" lang="en-US" altLang="zh-CN" sz="12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 10.54</a:t>
            </a:r>
            <a:endParaRPr kumimoji="0" lang="en-US" sz="1200" b="1" i="0" u="none" strike="noStrike" kern="1200" cap="none" spc="0" normalizeH="0" baseline="0" noProof="0" dirty="0">
              <a:ln>
                <a:noFill/>
              </a:ln>
              <a:solidFill>
                <a:srgbClr val="FF0000"/>
              </a:solidFill>
              <a:effectLst/>
              <a:uLnTx/>
              <a:uFillTx/>
              <a:latin typeface="Arial"/>
              <a:ea typeface="+mn-ea"/>
              <a:cs typeface="+mn-cs"/>
            </a:endParaRPr>
          </a:p>
        </p:txBody>
      </p:sp>
      <p:graphicFrame>
        <p:nvGraphicFramePr>
          <p:cNvPr id="3" name="Object 2">
            <a:extLst>
              <a:ext uri="{FF2B5EF4-FFF2-40B4-BE49-F238E27FC236}">
                <a16:creationId xmlns:a16="http://schemas.microsoft.com/office/drawing/2014/main" id="{81928B10-65C8-4570-A9E4-09A4EA01396A}"/>
              </a:ext>
            </a:extLst>
          </p:cNvPr>
          <p:cNvGraphicFramePr>
            <a:graphicFrameLocks noChangeAspect="1"/>
          </p:cNvGraphicFramePr>
          <p:nvPr>
            <p:extLst/>
          </p:nvPr>
        </p:nvGraphicFramePr>
        <p:xfrm>
          <a:off x="7754017" y="595644"/>
          <a:ext cx="914400" cy="771525"/>
        </p:xfrm>
        <a:graphic>
          <a:graphicData uri="http://schemas.openxmlformats.org/presentationml/2006/ole">
            <mc:AlternateContent xmlns:mc="http://schemas.openxmlformats.org/markup-compatibility/2006">
              <mc:Choice xmlns:v="urn:schemas-microsoft-com:vml" Requires="v">
                <p:oleObj spid="_x0000_s12294" name="Worksheet" showAsIcon="1" r:id="rId6" imgW="914400" imgH="771480" progId="Excel.Sheet.12">
                  <p:embed/>
                </p:oleObj>
              </mc:Choice>
              <mc:Fallback>
                <p:oleObj name="Worksheet" showAsIcon="1" r:id="rId6" imgW="914400" imgH="771480" progId="Excel.Sheet.12">
                  <p:embed/>
                  <p:pic>
                    <p:nvPicPr>
                      <p:cNvPr id="3" name="Object 2">
                        <a:extLst>
                          <a:ext uri="{FF2B5EF4-FFF2-40B4-BE49-F238E27FC236}">
                            <a16:creationId xmlns:a16="http://schemas.microsoft.com/office/drawing/2014/main" id="{81928B10-65C8-4570-A9E4-09A4EA01396A}"/>
                          </a:ext>
                        </a:extLst>
                      </p:cNvPr>
                      <p:cNvPicPr/>
                      <p:nvPr/>
                    </p:nvPicPr>
                    <p:blipFill>
                      <a:blip r:embed="rId7"/>
                      <a:stretch>
                        <a:fillRect/>
                      </a:stretch>
                    </p:blipFill>
                    <p:spPr>
                      <a:xfrm>
                        <a:off x="7754017" y="595644"/>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5802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386052" y="5337339"/>
            <a:ext cx="6858000" cy="962025"/>
          </a:xfrm>
          <a:prstGeom prst="rect">
            <a:avLst/>
          </a:prstGeom>
          <a:gradFill flip="none" rotWithShape="1">
            <a:gsLst>
              <a:gs pos="80000">
                <a:schemeClr val="bg2">
                  <a:lumMod val="20000"/>
                  <a:lumOff val="80000"/>
                </a:schemeClr>
              </a:gs>
              <a:gs pos="20000">
                <a:schemeClr val="bg2">
                  <a:lumMod val="20000"/>
                  <a:lumOff val="80000"/>
                </a:schemeClr>
              </a:gs>
              <a:gs pos="0">
                <a:schemeClr val="bg1"/>
              </a:gs>
              <a:gs pos="100000">
                <a:schemeClr val="bg1"/>
              </a:gs>
              <a:gs pos="50000">
                <a:schemeClr val="bg2">
                  <a:lumMod val="40000"/>
                  <a:lumOff val="60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p:cNvSpPr/>
          <p:nvPr/>
        </p:nvSpPr>
        <p:spPr>
          <a:xfrm>
            <a:off x="6650231" y="2667725"/>
            <a:ext cx="1200150" cy="346089"/>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ectangle 6"/>
          <p:cNvSpPr/>
          <p:nvPr/>
        </p:nvSpPr>
        <p:spPr>
          <a:xfrm>
            <a:off x="5455706" y="2667725"/>
            <a:ext cx="1196240" cy="350852"/>
          </a:xfrm>
          <a:prstGeom prst="rect">
            <a:avLst/>
          </a:prstGeom>
          <a:solidFill>
            <a:schemeClr val="accent1">
              <a:alpha val="25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4262429" y="2661673"/>
            <a:ext cx="1195733" cy="356904"/>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9" name="Rectangle 8"/>
          <p:cNvSpPr/>
          <p:nvPr/>
        </p:nvSpPr>
        <p:spPr>
          <a:xfrm>
            <a:off x="3064424" y="2667725"/>
            <a:ext cx="1199492" cy="350852"/>
          </a:xfrm>
          <a:prstGeom prst="rect">
            <a:avLst/>
          </a:prstGeom>
          <a:solidFill>
            <a:srgbClr val="007398">
              <a:alpha val="25000"/>
            </a:srgb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65876" y="2632590"/>
            <a:ext cx="1194983" cy="381224"/>
          </a:xfrm>
          <a:prstGeom prst="rect">
            <a:avLst/>
          </a:prstGeom>
          <a:solidFill>
            <a:schemeClr val="accent2">
              <a:lumMod val="20000"/>
              <a:lumOff val="8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 name="Text Placeholder 3"/>
          <p:cNvSpPr>
            <a:spLocks noGrp="1"/>
          </p:cNvSpPr>
          <p:nvPr>
            <p:ph type="body" sz="quarter" idx="10"/>
          </p:nvPr>
        </p:nvSpPr>
        <p:spPr>
          <a:xfrm>
            <a:off x="112980" y="660926"/>
            <a:ext cx="8944865" cy="701330"/>
          </a:xfrm>
        </p:spPr>
        <p:txBody>
          <a:bodyPr/>
          <a:lstStyle/>
          <a:p>
            <a:pPr>
              <a:lnSpc>
                <a:spcPct val="150000"/>
              </a:lnSpc>
            </a:pP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启动了从“内容”到“内容 </a:t>
            </a:r>
            <a:r>
              <a:rPr lang="en-US" altLang="zh-CN" sz="1800" b="1" dirty="0">
                <a:latin typeface="Microsoft YaHei UI" panose="020B0503020204020204" pitchFamily="34" charset="-122"/>
                <a:ea typeface="Microsoft YaHei UI" panose="020B0503020204020204" pitchFamily="34" charset="-122"/>
              </a:rPr>
              <a:t>+ </a:t>
            </a:r>
            <a:r>
              <a:rPr lang="zh-CN" altLang="en-US" sz="1800" b="1" dirty="0">
                <a:latin typeface="Microsoft YaHei UI" panose="020B0503020204020204" pitchFamily="34" charset="-122"/>
                <a:ea typeface="Microsoft YaHei UI" panose="020B0503020204020204" pitchFamily="34" charset="-122"/>
              </a:rPr>
              <a:t>技术”的创新转换。</a:t>
            </a: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通过与中国科研机构的图书馆、规划办公室、研究人员以及其他相关人员的合作，我们可以为科研人员提供信息支持服务</a:t>
            </a:r>
            <a:endParaRPr lang="en-US" sz="1800" b="1" dirty="0">
              <a:latin typeface="Arial Bold" panose="020B0704020202020204" pitchFamily="34" charset="0"/>
              <a:cs typeface="Arial Bold" panose="020B0704020202020204" pitchFamily="34" charset="0"/>
            </a:endParaRPr>
          </a:p>
        </p:txBody>
      </p:sp>
      <p:sp>
        <p:nvSpPr>
          <p:cNvPr id="27" name="TextBox 26"/>
          <p:cNvSpPr txBox="1"/>
          <p:nvPr/>
        </p:nvSpPr>
        <p:spPr>
          <a:xfrm>
            <a:off x="1848015" y="2702441"/>
            <a:ext cx="1223963" cy="456087"/>
          </a:xfrm>
          <a:prstGeom prst="rect">
            <a:avLst/>
          </a:prstGeom>
          <a:noFill/>
        </p:spPr>
        <p:txBody>
          <a:bodyPr wrap="square" rtlCol="0">
            <a:spAutoFit/>
          </a:bodyPr>
          <a:lstStyle>
            <a:defPPr>
              <a:defRPr lang="en-US"/>
            </a:defPPr>
            <a:lvl1pPr algn="ctr">
              <a:defRPr sz="1050">
                <a:latin typeface="Arial"/>
                <a:cs typeface="Arial"/>
              </a:defRPr>
            </a:lvl1pPr>
          </a:lstStyle>
          <a:p>
            <a:r>
              <a:rPr lang="en-US" sz="788" dirty="0"/>
              <a:t>Elsevier eBooks, Online Journals, Databases</a:t>
            </a:r>
          </a:p>
        </p:txBody>
      </p:sp>
      <p:sp>
        <p:nvSpPr>
          <p:cNvPr id="14" name="TextBox 13"/>
          <p:cNvSpPr txBox="1"/>
          <p:nvPr/>
        </p:nvSpPr>
        <p:spPr>
          <a:xfrm rot="16200000">
            <a:off x="1395105" y="4854632"/>
            <a:ext cx="784718" cy="207749"/>
          </a:xfrm>
          <a:prstGeom prst="rect">
            <a:avLst/>
          </a:prstGeom>
          <a:noFill/>
          <a:ln>
            <a:noFill/>
            <a:prstDash val="dot"/>
          </a:ln>
        </p:spPr>
        <p:txBody>
          <a:bodyPr wrap="square" rtlCol="0">
            <a:spAutoFit/>
          </a:bodyPr>
          <a:lstStyle/>
          <a:p>
            <a:pPr algn="ctr"/>
            <a:r>
              <a:rPr lang="en-US" sz="750" dirty="0">
                <a:latin typeface="Arial"/>
                <a:cs typeface="Arial"/>
              </a:rPr>
              <a:t>PLATFORMS</a:t>
            </a:r>
          </a:p>
        </p:txBody>
      </p:sp>
      <p:sp>
        <p:nvSpPr>
          <p:cNvPr id="63" name="Rectangle 62"/>
          <p:cNvSpPr/>
          <p:nvPr/>
        </p:nvSpPr>
        <p:spPr>
          <a:xfrm>
            <a:off x="1795627"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Over the last</a:t>
            </a:r>
          </a:p>
          <a:p>
            <a:r>
              <a:rPr lang="en-US" sz="750" b="1" dirty="0">
                <a:solidFill>
                  <a:srgbClr val="53565A"/>
                </a:solidFill>
                <a:latin typeface="Arial"/>
                <a:cs typeface="Arial"/>
              </a:rPr>
              <a:t>50 years </a:t>
            </a:r>
            <a:r>
              <a:rPr lang="en-US" sz="750" dirty="0">
                <a:solidFill>
                  <a:srgbClr val="53565A"/>
                </a:solidFill>
                <a:latin typeface="Arial"/>
                <a:cs typeface="Arial"/>
              </a:rPr>
              <a:t>the majority of Noble Laureates have published with Elsevier</a:t>
            </a:r>
          </a:p>
        </p:txBody>
      </p:sp>
      <p:sp>
        <p:nvSpPr>
          <p:cNvPr id="11" name="Rectangle 10"/>
          <p:cNvSpPr/>
          <p:nvPr/>
        </p:nvSpPr>
        <p:spPr>
          <a:xfrm>
            <a:off x="443814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Published over </a:t>
            </a:r>
          </a:p>
          <a:p>
            <a:r>
              <a:rPr lang="en-US" sz="750" b="1" dirty="0">
                <a:solidFill>
                  <a:srgbClr val="53565A"/>
                </a:solidFill>
                <a:latin typeface="Arial"/>
                <a:cs typeface="Arial"/>
              </a:rPr>
              <a:t>360,000</a:t>
            </a:r>
            <a:r>
              <a:rPr lang="en-US" sz="750" dirty="0">
                <a:solidFill>
                  <a:srgbClr val="53565A"/>
                </a:solidFill>
              </a:rPr>
              <a:t> </a:t>
            </a:r>
            <a:r>
              <a:rPr lang="en-US" sz="750" b="1" dirty="0">
                <a:solidFill>
                  <a:srgbClr val="53565A"/>
                </a:solidFill>
                <a:latin typeface="Arial"/>
                <a:cs typeface="Arial"/>
              </a:rPr>
              <a:t>articles</a:t>
            </a:r>
          </a:p>
          <a:p>
            <a:r>
              <a:rPr lang="en-US" sz="750" dirty="0">
                <a:solidFill>
                  <a:srgbClr val="53565A"/>
                </a:solidFill>
                <a:latin typeface="Arial"/>
                <a:cs typeface="Arial"/>
              </a:rPr>
              <a:t>in 2014</a:t>
            </a:r>
          </a:p>
        </p:txBody>
      </p:sp>
      <p:sp>
        <p:nvSpPr>
          <p:cNvPr id="12" name="Rectangle 11"/>
          <p:cNvSpPr/>
          <p:nvPr/>
        </p:nvSpPr>
        <p:spPr>
          <a:xfrm>
            <a:off x="267646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Founded over </a:t>
            </a:r>
          </a:p>
          <a:p>
            <a:r>
              <a:rPr lang="en-US" sz="750" b="1" dirty="0">
                <a:solidFill>
                  <a:srgbClr val="53565A"/>
                </a:solidFill>
                <a:latin typeface="Arial"/>
                <a:cs typeface="Arial"/>
              </a:rPr>
              <a:t>130 years ago </a:t>
            </a:r>
            <a:endParaRPr lang="en-US" sz="750" dirty="0">
              <a:solidFill>
                <a:srgbClr val="53565A"/>
              </a:solidFill>
              <a:latin typeface="Arial"/>
              <a:cs typeface="Arial"/>
            </a:endParaRPr>
          </a:p>
        </p:txBody>
      </p:sp>
      <p:sp>
        <p:nvSpPr>
          <p:cNvPr id="16" name="Rectangle 15"/>
          <p:cNvSpPr/>
          <p:nvPr/>
        </p:nvSpPr>
        <p:spPr>
          <a:xfrm>
            <a:off x="6199830"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Work with over </a:t>
            </a:r>
          </a:p>
          <a:p>
            <a:r>
              <a:rPr lang="en-US" sz="750" b="1" dirty="0">
                <a:solidFill>
                  <a:srgbClr val="53565A"/>
                </a:solidFill>
                <a:latin typeface="Arial"/>
                <a:cs typeface="Arial"/>
              </a:rPr>
              <a:t>30 million   </a:t>
            </a:r>
          </a:p>
          <a:p>
            <a:r>
              <a:rPr lang="en-US" sz="750" dirty="0">
                <a:solidFill>
                  <a:srgbClr val="53565A"/>
                </a:solidFill>
                <a:latin typeface="Arial"/>
                <a:cs typeface="Arial"/>
              </a:rPr>
              <a:t>Scientists, students, health  &amp; information professionals</a:t>
            </a:r>
          </a:p>
        </p:txBody>
      </p:sp>
      <p:sp>
        <p:nvSpPr>
          <p:cNvPr id="17" name="Rectangle 16"/>
          <p:cNvSpPr/>
          <p:nvPr/>
        </p:nvSpPr>
        <p:spPr>
          <a:xfrm>
            <a:off x="355730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Employ over </a:t>
            </a:r>
          </a:p>
          <a:p>
            <a:r>
              <a:rPr lang="en-US" sz="750" b="1" dirty="0">
                <a:solidFill>
                  <a:srgbClr val="53565A"/>
                </a:solidFill>
                <a:latin typeface="Arial"/>
                <a:cs typeface="Arial"/>
              </a:rPr>
              <a:t>7,000 employees</a:t>
            </a:r>
          </a:p>
          <a:p>
            <a:r>
              <a:rPr lang="en-US" sz="750" dirty="0">
                <a:solidFill>
                  <a:srgbClr val="53565A"/>
                </a:solidFill>
                <a:latin typeface="Arial"/>
                <a:cs typeface="Arial"/>
              </a:rPr>
              <a:t>in 24 countries  </a:t>
            </a:r>
          </a:p>
        </p:txBody>
      </p:sp>
      <p:sp>
        <p:nvSpPr>
          <p:cNvPr id="18" name="Rectangle 17"/>
          <p:cNvSpPr/>
          <p:nvPr/>
        </p:nvSpPr>
        <p:spPr>
          <a:xfrm>
            <a:off x="531898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a:cs typeface="Arial"/>
              </a:rPr>
              <a:t>Received over </a:t>
            </a:r>
          </a:p>
          <a:p>
            <a:r>
              <a:rPr lang="en-US" sz="750" b="1" dirty="0">
                <a:solidFill>
                  <a:srgbClr val="53565A"/>
                </a:solidFill>
                <a:latin typeface="Arial"/>
                <a:cs typeface="Arial"/>
              </a:rPr>
              <a:t>1.1 million submissions </a:t>
            </a:r>
            <a:r>
              <a:rPr lang="en-US" sz="750" dirty="0">
                <a:solidFill>
                  <a:srgbClr val="53565A"/>
                </a:solidFill>
                <a:latin typeface="Arial"/>
                <a:cs typeface="Arial"/>
              </a:rPr>
              <a:t>in 2014</a:t>
            </a:r>
          </a:p>
        </p:txBody>
      </p:sp>
      <p:sp>
        <p:nvSpPr>
          <p:cNvPr id="60" name="Rectangle 59"/>
          <p:cNvSpPr/>
          <p:nvPr/>
        </p:nvSpPr>
        <p:spPr>
          <a:xfrm>
            <a:off x="7080669" y="5343431"/>
            <a:ext cx="836676" cy="577081"/>
          </a:xfrm>
          <a:prstGeom prst="rect">
            <a:avLst/>
          </a:prstGeom>
          <a:noFill/>
        </p:spPr>
        <p:txBody>
          <a:bodyPr wrap="square" tIns="68580" anchor="t">
            <a:spAutoFit/>
          </a:bodyPr>
          <a:lstStyle/>
          <a:p>
            <a:pPr marL="0" lvl="1">
              <a:spcBef>
                <a:spcPct val="50000"/>
              </a:spcBef>
              <a:buClr>
                <a:srgbClr val="FF9900"/>
              </a:buClr>
              <a:buSzPct val="120000"/>
            </a:pPr>
            <a:r>
              <a:rPr lang="en-US" sz="750" dirty="0">
                <a:solidFill>
                  <a:srgbClr val="53565A"/>
                </a:solidFill>
                <a:latin typeface="Arial" panose="020B0604020202020204" pitchFamily="34" charset="0"/>
                <a:cs typeface="Arial" panose="020B0604020202020204" pitchFamily="34" charset="0"/>
              </a:rPr>
              <a:t>Over  </a:t>
            </a:r>
            <a:r>
              <a:rPr lang="en-US" sz="750" b="1" dirty="0">
                <a:solidFill>
                  <a:srgbClr val="53565A"/>
                </a:solidFill>
                <a:latin typeface="Arial" panose="020B0604020202020204" pitchFamily="34" charset="0"/>
                <a:cs typeface="Arial" panose="020B0604020202020204" pitchFamily="34" charset="0"/>
              </a:rPr>
              <a:t>55 million  </a:t>
            </a:r>
            <a:r>
              <a:rPr lang="en-US" sz="750" dirty="0">
                <a:solidFill>
                  <a:srgbClr val="53565A"/>
                </a:solidFill>
                <a:latin typeface="Arial" panose="020B0604020202020204" pitchFamily="34" charset="0"/>
                <a:cs typeface="Arial" panose="020B0604020202020204" pitchFamily="34" charset="0"/>
              </a:rPr>
              <a:t>items indexed by Scopus</a:t>
            </a:r>
          </a:p>
        </p:txBody>
      </p:sp>
      <p:sp>
        <p:nvSpPr>
          <p:cNvPr id="29" name="TextBox 28"/>
          <p:cNvSpPr txBox="1"/>
          <p:nvPr/>
        </p:nvSpPr>
        <p:spPr>
          <a:xfrm>
            <a:off x="4267365" y="2702441"/>
            <a:ext cx="1181100"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R+D Solutions</a:t>
            </a:r>
          </a:p>
        </p:txBody>
      </p:sp>
      <p:sp>
        <p:nvSpPr>
          <p:cNvPr id="30" name="TextBox 29"/>
          <p:cNvSpPr txBox="1"/>
          <p:nvPr/>
        </p:nvSpPr>
        <p:spPr>
          <a:xfrm>
            <a:off x="5467516" y="2702441"/>
            <a:ext cx="1176337"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Clinical Solutions</a:t>
            </a:r>
          </a:p>
        </p:txBody>
      </p:sp>
      <p:sp>
        <p:nvSpPr>
          <p:cNvPr id="35" name="TextBox 34"/>
          <p:cNvSpPr txBox="1"/>
          <p:nvPr/>
        </p:nvSpPr>
        <p:spPr>
          <a:xfrm>
            <a:off x="6653377" y="2702441"/>
            <a:ext cx="1190625" cy="334835"/>
          </a:xfrm>
          <a:prstGeom prst="rect">
            <a:avLst/>
          </a:prstGeom>
          <a:noFill/>
        </p:spPr>
        <p:txBody>
          <a:bodyPr wrap="square" rtlCol="0">
            <a:spAutoFit/>
          </a:bodyPr>
          <a:lstStyle/>
          <a:p>
            <a:pPr algn="ctr"/>
            <a:r>
              <a:rPr lang="en-US" sz="788" dirty="0">
                <a:latin typeface="Arial"/>
                <a:cs typeface="Arial"/>
              </a:rPr>
              <a:t>Elsevier</a:t>
            </a:r>
          </a:p>
          <a:p>
            <a:pPr algn="ctr"/>
            <a:r>
              <a:rPr lang="en-US" sz="788" dirty="0">
                <a:latin typeface="Arial"/>
                <a:cs typeface="Arial"/>
              </a:rPr>
              <a:t>Education</a:t>
            </a:r>
          </a:p>
        </p:txBody>
      </p:sp>
      <p:sp>
        <p:nvSpPr>
          <p:cNvPr id="28" name="TextBox 27"/>
          <p:cNvSpPr txBox="1"/>
          <p:nvPr/>
        </p:nvSpPr>
        <p:spPr>
          <a:xfrm>
            <a:off x="3057691" y="2702441"/>
            <a:ext cx="1209676" cy="334835"/>
          </a:xfrm>
          <a:prstGeom prst="rect">
            <a:avLst/>
          </a:prstGeom>
          <a:noFill/>
        </p:spPr>
        <p:txBody>
          <a:bodyPr wrap="square" rtlCol="0">
            <a:spAutoFit/>
          </a:bodyPr>
          <a:lstStyle>
            <a:defPPr>
              <a:defRPr lang="en-US"/>
            </a:defPPr>
            <a:lvl1pPr algn="ctr">
              <a:defRPr sz="1050">
                <a:latin typeface="Arial"/>
                <a:cs typeface="Arial"/>
              </a:defRPr>
            </a:lvl1pPr>
          </a:lstStyle>
          <a:p>
            <a:r>
              <a:rPr lang="en-US" sz="788" dirty="0"/>
              <a:t>Elsevier</a:t>
            </a:r>
          </a:p>
          <a:p>
            <a:r>
              <a:rPr lang="en-US" sz="788" dirty="0"/>
              <a:t>Research Intelligence</a:t>
            </a:r>
          </a:p>
        </p:txBody>
      </p:sp>
      <p:grpSp>
        <p:nvGrpSpPr>
          <p:cNvPr id="24" name="Group 23"/>
          <p:cNvGrpSpPr/>
          <p:nvPr/>
        </p:nvGrpSpPr>
        <p:grpSpPr>
          <a:xfrm>
            <a:off x="3055111" y="2660522"/>
            <a:ext cx="3603029" cy="1953902"/>
            <a:chOff x="2225412" y="1590573"/>
            <a:chExt cx="4804038" cy="3063977"/>
          </a:xfrm>
        </p:grpSpPr>
        <p:cxnSp>
          <p:nvCxnSpPr>
            <p:cNvPr id="36" name="Straight Connector 35"/>
            <p:cNvCxnSpPr/>
            <p:nvPr/>
          </p:nvCxnSpPr>
          <p:spPr>
            <a:xfrm flipH="1">
              <a:off x="2225412" y="1590573"/>
              <a:ext cx="190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2905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229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231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a:cxnSpLocks/>
          </p:cNvCxnSpPr>
          <p:nvPr/>
        </p:nvCxnSpPr>
        <p:spPr>
          <a:xfrm>
            <a:off x="7848764" y="2672505"/>
            <a:ext cx="4763" cy="2286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H="1">
            <a:off x="1632513" y="4795108"/>
            <a:ext cx="6206728" cy="0"/>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a:cxnSpLocks/>
          </p:cNvCxnSpPr>
          <p:nvPr/>
        </p:nvCxnSpPr>
        <p:spPr>
          <a:xfrm>
            <a:off x="266240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2" name="Straight Connector 81"/>
          <p:cNvCxnSpPr>
            <a:cxnSpLocks/>
          </p:cNvCxnSpPr>
          <p:nvPr/>
        </p:nvCxnSpPr>
        <p:spPr>
          <a:xfrm>
            <a:off x="3572040"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a:cxnSpLocks/>
          </p:cNvCxnSpPr>
          <p:nvPr/>
        </p:nvCxnSpPr>
        <p:spPr>
          <a:xfrm flipH="1">
            <a:off x="4395952" y="5342102"/>
            <a:ext cx="38100" cy="909553"/>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4" name="Straight Connector 83"/>
          <p:cNvCxnSpPr>
            <a:cxnSpLocks/>
          </p:cNvCxnSpPr>
          <p:nvPr/>
        </p:nvCxnSpPr>
        <p:spPr>
          <a:xfrm>
            <a:off x="53103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5" name="Straight Connector 84"/>
          <p:cNvCxnSpPr>
            <a:cxnSpLocks/>
          </p:cNvCxnSpPr>
          <p:nvPr/>
        </p:nvCxnSpPr>
        <p:spPr>
          <a:xfrm>
            <a:off x="61866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6" name="Straight Connector 85"/>
          <p:cNvCxnSpPr>
            <a:cxnSpLocks/>
          </p:cNvCxnSpPr>
          <p:nvPr/>
        </p:nvCxnSpPr>
        <p:spPr>
          <a:xfrm>
            <a:off x="7067715"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grpSp>
        <p:nvGrpSpPr>
          <p:cNvPr id="23" name="Group 22"/>
          <p:cNvGrpSpPr/>
          <p:nvPr/>
        </p:nvGrpSpPr>
        <p:grpSpPr>
          <a:xfrm>
            <a:off x="4438148" y="3226985"/>
            <a:ext cx="888890" cy="1220003"/>
            <a:chOff x="3988735" y="3458528"/>
            <a:chExt cx="1003822" cy="137774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419" y="3458528"/>
              <a:ext cx="961907" cy="29889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19385"/>
            <a:stretch/>
          </p:blipFill>
          <p:spPr>
            <a:xfrm>
              <a:off x="4008460" y="3841954"/>
              <a:ext cx="984097" cy="24159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13978" b="19824"/>
            <a:stretch/>
          </p:blipFill>
          <p:spPr>
            <a:xfrm>
              <a:off x="4033617" y="4229872"/>
              <a:ext cx="895830" cy="23721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39049" b="32967"/>
            <a:stretch/>
          </p:blipFill>
          <p:spPr>
            <a:xfrm>
              <a:off x="3988735" y="4637784"/>
              <a:ext cx="968989" cy="198492"/>
            </a:xfrm>
            <a:prstGeom prst="rect">
              <a:avLst/>
            </a:prstGeom>
          </p:spPr>
        </p:pic>
      </p:grpSp>
      <p:sp>
        <p:nvSpPr>
          <p:cNvPr id="13" name="Rectangle 12"/>
          <p:cNvSpPr/>
          <p:nvPr/>
        </p:nvSpPr>
        <p:spPr>
          <a:xfrm>
            <a:off x="3056978" y="2410569"/>
            <a:ext cx="5181600" cy="266700"/>
          </a:xfrm>
          <a:prstGeom prst="rect">
            <a:avLst/>
          </a:prstGeom>
          <a:gradFill flip="none" rotWithShape="1">
            <a:gsLst>
              <a:gs pos="41000">
                <a:schemeClr val="accent2">
                  <a:lumMod val="60000"/>
                  <a:lumOff val="40000"/>
                </a:schemeClr>
              </a:gs>
              <a:gs pos="100000">
                <a:srgbClr val="FFFFFF"/>
              </a:gs>
            </a:gsLst>
            <a:lin ang="0" scaled="1"/>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TextBox 40"/>
          <p:cNvSpPr txBox="1"/>
          <p:nvPr/>
        </p:nvSpPr>
        <p:spPr>
          <a:xfrm>
            <a:off x="5246369" y="2461648"/>
            <a:ext cx="607859" cy="219291"/>
          </a:xfrm>
          <a:prstGeom prst="rect">
            <a:avLst/>
          </a:prstGeom>
          <a:noFill/>
          <a:effectLst>
            <a:outerShdw blurRad="44450" dist="12700" dir="2700000">
              <a:srgbClr val="000000">
                <a:alpha val="43000"/>
              </a:srgbClr>
            </a:outerShdw>
          </a:effectLst>
        </p:spPr>
        <p:txBody>
          <a:bodyPr wrap="square" rtlCol="0">
            <a:spAutoFit/>
          </a:bodyPr>
          <a:lstStyle/>
          <a:p>
            <a:pPr algn="ctr"/>
            <a:r>
              <a:rPr lang="zh-CN" altLang="en-US" sz="825" b="1" dirty="0">
                <a:solidFill>
                  <a:schemeClr val="bg1"/>
                </a:solidFill>
                <a:latin typeface="Arial"/>
                <a:cs typeface="Arial"/>
              </a:rPr>
              <a:t>解决方案</a:t>
            </a:r>
            <a:endParaRPr lang="en-US" sz="825" b="1" dirty="0">
              <a:solidFill>
                <a:schemeClr val="bg1"/>
              </a:solidFill>
              <a:latin typeface="Arial"/>
              <a:cs typeface="Arial"/>
            </a:endParaRPr>
          </a:p>
        </p:txBody>
      </p:sp>
      <p:sp>
        <p:nvSpPr>
          <p:cNvPr id="21" name="Rectangle 20"/>
          <p:cNvSpPr/>
          <p:nvPr/>
        </p:nvSpPr>
        <p:spPr>
          <a:xfrm>
            <a:off x="1379702" y="2410568"/>
            <a:ext cx="1678524" cy="266701"/>
          </a:xfrm>
          <a:prstGeom prst="rect">
            <a:avLst/>
          </a:prstGeom>
          <a:gradFill flip="none" rotWithShape="1">
            <a:gsLst>
              <a:gs pos="32000">
                <a:schemeClr val="bg1">
                  <a:lumMod val="75000"/>
                </a:schemeClr>
              </a:gs>
              <a:gs pos="100000">
                <a:srgbClr val="FFFFFF"/>
              </a:gs>
            </a:gsLst>
            <a:lin ang="10800000" scaled="0"/>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TextBox 41"/>
          <p:cNvSpPr txBox="1"/>
          <p:nvPr/>
        </p:nvSpPr>
        <p:spPr>
          <a:xfrm>
            <a:off x="2151368" y="2461648"/>
            <a:ext cx="936475" cy="219291"/>
          </a:xfrm>
          <a:prstGeom prst="rect">
            <a:avLst/>
          </a:prstGeom>
          <a:noFill/>
          <a:effectLst>
            <a:outerShdw blurRad="44450" dist="12700" dir="2700000">
              <a:srgbClr val="000000">
                <a:alpha val="43000"/>
              </a:srgbClr>
            </a:outerShdw>
          </a:effectLst>
        </p:spPr>
        <p:txBody>
          <a:bodyPr wrap="square" rtlCol="0">
            <a:spAutoFit/>
          </a:bodyPr>
          <a:lstStyle/>
          <a:p>
            <a:r>
              <a:rPr lang="en-US" sz="825" b="1" dirty="0">
                <a:solidFill>
                  <a:schemeClr val="bg1"/>
                </a:solidFill>
                <a:latin typeface="Arial"/>
                <a:cs typeface="Arial"/>
              </a:rPr>
              <a:t>CONTENT </a:t>
            </a:r>
            <a:r>
              <a:rPr lang="zh-CN" altLang="en-US" sz="825" b="1" dirty="0">
                <a:solidFill>
                  <a:schemeClr val="bg1"/>
                </a:solidFill>
                <a:latin typeface="Arial"/>
                <a:cs typeface="Arial"/>
              </a:rPr>
              <a:t>内容</a:t>
            </a:r>
            <a:endParaRPr lang="en-US" sz="825" b="1" dirty="0">
              <a:solidFill>
                <a:schemeClr val="bg1"/>
              </a:solidFill>
              <a:latin typeface="Arial"/>
              <a:cs typeface="Arial"/>
            </a:endParaRPr>
          </a:p>
        </p:txBody>
      </p:sp>
      <p:grpSp>
        <p:nvGrpSpPr>
          <p:cNvPr id="38" name="Group 37"/>
          <p:cNvGrpSpPr/>
          <p:nvPr/>
        </p:nvGrpSpPr>
        <p:grpSpPr>
          <a:xfrm>
            <a:off x="5605315" y="3374620"/>
            <a:ext cx="879526" cy="393087"/>
            <a:chOff x="5693739" y="3763594"/>
            <a:chExt cx="985388" cy="440400"/>
          </a:xfrm>
        </p:grpSpPr>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t="-1" r="17489" b="33781"/>
            <a:stretch/>
          </p:blipFill>
          <p:spPr>
            <a:xfrm>
              <a:off x="5755830" y="4022563"/>
              <a:ext cx="861206" cy="18143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3739" y="3763594"/>
              <a:ext cx="985388" cy="190563"/>
            </a:xfrm>
            <a:prstGeom prst="rect">
              <a:avLst/>
            </a:prstGeom>
          </p:spPr>
        </p:pic>
      </p:gr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1020" y="3461959"/>
            <a:ext cx="1026726" cy="198083"/>
          </a:xfrm>
          <a:prstGeom prst="rect">
            <a:avLst/>
          </a:prstGeom>
        </p:spPr>
      </p:pic>
      <p:sp>
        <p:nvSpPr>
          <p:cNvPr id="67" name="Rectangle 66"/>
          <p:cNvSpPr/>
          <p:nvPr/>
        </p:nvSpPr>
        <p:spPr>
          <a:xfrm>
            <a:off x="1872565" y="4604235"/>
            <a:ext cx="5971438" cy="609600"/>
          </a:xfrm>
          <a:prstGeom prst="rect">
            <a:avLst/>
          </a:prstGeom>
          <a:gradFill flip="none" rotWithShape="1">
            <a:gsLst>
              <a:gs pos="0">
                <a:schemeClr val="tx2">
                  <a:lumMod val="60000"/>
                  <a:lumOff val="40000"/>
                  <a:alpha val="30000"/>
                </a:schemeClr>
              </a:gs>
              <a:gs pos="100000">
                <a:srgbClr val="FFFFFF">
                  <a:alpha val="30000"/>
                </a:srgbClr>
              </a:gs>
            </a:gsLst>
            <a:lin ang="5400000" scaled="0"/>
            <a:tileRect/>
          </a:gradFill>
          <a:ln w="6350"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2" name="Picture 7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286904" y="4937432"/>
            <a:ext cx="971550" cy="125730"/>
          </a:xfrm>
          <a:prstGeom prst="rect">
            <a:avLst/>
          </a:prstGeom>
        </p:spPr>
      </p:pic>
      <p:pic>
        <p:nvPicPr>
          <p:cNvPr id="73" name="Picture 7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576262" y="4946265"/>
            <a:ext cx="502920" cy="154305"/>
          </a:xfrm>
          <a:prstGeom prst="rect">
            <a:avLst/>
          </a:prstGeom>
        </p:spPr>
      </p:pic>
      <p:pic>
        <p:nvPicPr>
          <p:cNvPr id="74" name="Picture 73" descr="Screen Shot 2014-04-14 at 5.17.07 PM.png"/>
          <p:cNvPicPr>
            <a:picLocks noChangeAspect="1"/>
          </p:cNvPicPr>
          <p:nvPr/>
        </p:nvPicPr>
        <p:blipFill>
          <a:blip r:embed="rId12" cstate="screen">
            <a:alphaModFix/>
            <a:grayscl/>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486287" y="4883922"/>
            <a:ext cx="768096" cy="228600"/>
          </a:xfrm>
          <a:prstGeom prst="rect">
            <a:avLst/>
          </a:prstGeom>
        </p:spPr>
      </p:pic>
      <p:grpSp>
        <p:nvGrpSpPr>
          <p:cNvPr id="20" name="Group 19"/>
          <p:cNvGrpSpPr/>
          <p:nvPr/>
        </p:nvGrpSpPr>
        <p:grpSpPr>
          <a:xfrm>
            <a:off x="1879384" y="3257589"/>
            <a:ext cx="1037113" cy="1042961"/>
            <a:chOff x="891645" y="3578139"/>
            <a:chExt cx="1147729" cy="1154204"/>
          </a:xfrm>
        </p:grpSpPr>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645" y="4322440"/>
              <a:ext cx="1147729" cy="409903"/>
            </a:xfrm>
            <a:prstGeom prst="rect">
              <a:avLst/>
            </a:prstGeom>
          </p:spPr>
        </p:pic>
        <p:pic>
          <p:nvPicPr>
            <p:cNvPr id="76" name="Picture 2"/>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53231" y="3578139"/>
              <a:ext cx="389401" cy="3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4"/>
            <p:cNvPicPr>
              <a:picLocks noChangeAspect="1" noChangeArrowheads="1"/>
            </p:cNvPicPr>
            <p:nvPr/>
          </p:nvPicPr>
          <p:blipFill>
            <a:blip r:embed="rId16" cstate="screen">
              <a:grayscl/>
              <a:extLst>
                <a:ext uri="{28A0092B-C50C-407E-A947-70E740481C1C}">
                  <a14:useLocalDpi xmlns:a14="http://schemas.microsoft.com/office/drawing/2010/main"/>
                </a:ext>
              </a:extLst>
            </a:blip>
            <a:srcRect/>
            <a:stretch>
              <a:fillRect/>
            </a:stretch>
          </p:blipFill>
          <p:spPr bwMode="auto">
            <a:xfrm>
              <a:off x="1550804" y="3647291"/>
              <a:ext cx="324688" cy="241629"/>
            </a:xfrm>
            <a:prstGeom prst="rect">
              <a:avLst/>
            </a:prstGeom>
            <a:noFill/>
            <a:ln w="9525">
              <a:noFill/>
              <a:miter lim="800000"/>
              <a:headEnd/>
              <a:tailEnd/>
            </a:ln>
          </p:spPr>
        </p:pic>
        <p:pic>
          <p:nvPicPr>
            <p:cNvPr id="79" name="Picture 14" descr="http://www.invivodata.com/wp-content/uploads/Lancet-Logo.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51602" y="4116716"/>
              <a:ext cx="1011936" cy="182880"/>
            </a:xfrm>
            <a:prstGeom prst="rect">
              <a:avLst/>
            </a:prstGeom>
            <a:noFill/>
            <a:ln w="9525">
              <a:noFill/>
              <a:miter lim="800000"/>
              <a:headEnd/>
              <a:tailEnd/>
            </a:ln>
          </p:spPr>
        </p:pic>
      </p:grpSp>
      <p:grpSp>
        <p:nvGrpSpPr>
          <p:cNvPr id="37" name="Group 36"/>
          <p:cNvGrpSpPr/>
          <p:nvPr/>
        </p:nvGrpSpPr>
        <p:grpSpPr>
          <a:xfrm>
            <a:off x="3348275" y="3237993"/>
            <a:ext cx="750674" cy="1076350"/>
            <a:chOff x="2651306" y="3571538"/>
            <a:chExt cx="767988" cy="1093666"/>
          </a:xfrm>
        </p:grpSpPr>
        <p:pic>
          <p:nvPicPr>
            <p:cNvPr id="64" name="Picture 6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08894" y="4102977"/>
              <a:ext cx="562227" cy="562227"/>
            </a:xfrm>
            <a:prstGeom prst="rect">
              <a:avLst/>
            </a:prstGeom>
          </p:spPr>
        </p:pic>
        <p:pic>
          <p:nvPicPr>
            <p:cNvPr id="87" name="Picture 8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51306" y="3571538"/>
              <a:ext cx="767988" cy="434080"/>
            </a:xfrm>
            <a:prstGeom prst="rect">
              <a:avLst/>
            </a:prstGeom>
          </p:spPr>
        </p:pic>
      </p:grpSp>
    </p:spTree>
    <p:extLst>
      <p:ext uri="{BB962C8B-B14F-4D97-AF65-F5344CB8AC3E}">
        <p14:creationId xmlns:p14="http://schemas.microsoft.com/office/powerpoint/2010/main" val="2210002298"/>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01D70BC0-B7A8-4464-9311-F6D0F7946D37}"/>
              </a:ext>
            </a:extLst>
          </p:cNvPr>
          <p:cNvGraphicFramePr>
            <a:graphicFrameLocks noChangeAspect="1"/>
          </p:cNvGraphicFramePr>
          <p:nvPr>
            <p:custDataLst>
              <p:tags r:id="rId2"/>
            </p:custDataLst>
            <p:extLst/>
          </p:nvPr>
        </p:nvGraphicFramePr>
        <p:xfrm>
          <a:off x="1192" y="858442"/>
          <a:ext cx="1190" cy="1190"/>
        </p:xfrm>
        <a:graphic>
          <a:graphicData uri="http://schemas.openxmlformats.org/presentationml/2006/ole">
            <mc:AlternateContent xmlns:mc="http://schemas.openxmlformats.org/markup-compatibility/2006">
              <mc:Choice xmlns:v="urn:schemas-microsoft-com:vml" Requires="v">
                <p:oleObj spid="_x0000_s6266" name="think-cell Slide" r:id="rId5" imgW="270" imgH="270" progId="TCLayout.ActiveDocument.1">
                  <p:embed/>
                </p:oleObj>
              </mc:Choice>
              <mc:Fallback>
                <p:oleObj name="think-cell Slide" r:id="rId5" imgW="270" imgH="270" progId="TCLayout.ActiveDocument.1">
                  <p:embed/>
                  <p:pic>
                    <p:nvPicPr>
                      <p:cNvPr id="18" name="Object 17" hidden="1">
                        <a:extLst>
                          <a:ext uri="{FF2B5EF4-FFF2-40B4-BE49-F238E27FC236}">
                            <a16:creationId xmlns:a16="http://schemas.microsoft.com/office/drawing/2014/main" id="{01D70BC0-B7A8-4464-9311-F6D0F7946D37}"/>
                          </a:ext>
                        </a:extLst>
                      </p:cNvPr>
                      <p:cNvPicPr/>
                      <p:nvPr/>
                    </p:nvPicPr>
                    <p:blipFill>
                      <a:blip r:embed="rId6"/>
                      <a:stretch>
                        <a:fillRect/>
                      </a:stretch>
                    </p:blipFill>
                    <p:spPr>
                      <a:xfrm>
                        <a:off x="1192" y="858442"/>
                        <a:ext cx="1190" cy="1190"/>
                      </a:xfrm>
                      <a:prstGeom prst="rect">
                        <a:avLst/>
                      </a:prstGeom>
                    </p:spPr>
                  </p:pic>
                </p:oleObj>
              </mc:Fallback>
            </mc:AlternateContent>
          </a:graphicData>
        </a:graphic>
      </p:graphicFrame>
      <p:sp>
        <p:nvSpPr>
          <p:cNvPr id="74" name="Rectangle 73">
            <a:extLst>
              <a:ext uri="{FF2B5EF4-FFF2-40B4-BE49-F238E27FC236}">
                <a16:creationId xmlns:a16="http://schemas.microsoft.com/office/drawing/2014/main" id="{26540C36-CFC7-4AE7-A561-A1B510C6A4A9}"/>
              </a:ext>
            </a:extLst>
          </p:cNvPr>
          <p:cNvSpPr/>
          <p:nvPr/>
        </p:nvSpPr>
        <p:spPr>
          <a:xfrm>
            <a:off x="536196" y="2894801"/>
            <a:ext cx="8388029" cy="976897"/>
          </a:xfrm>
          <a:prstGeom prst="rect">
            <a:avLst/>
          </a:prstGeom>
          <a:solidFill>
            <a:schemeClr val="accent5">
              <a:alpha val="28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675" dirty="0">
              <a:solidFill>
                <a:srgbClr val="53565A"/>
              </a:solidFill>
              <a:latin typeface="Arial"/>
            </a:endParaRPr>
          </a:p>
        </p:txBody>
      </p:sp>
      <p:sp>
        <p:nvSpPr>
          <p:cNvPr id="7" name="Rectangle 6">
            <a:extLst>
              <a:ext uri="{FF2B5EF4-FFF2-40B4-BE49-F238E27FC236}">
                <a16:creationId xmlns:a16="http://schemas.microsoft.com/office/drawing/2014/main" id="{7E16897F-33A2-4AE3-B0DC-04902C336863}"/>
              </a:ext>
            </a:extLst>
          </p:cNvPr>
          <p:cNvSpPr/>
          <p:nvPr/>
        </p:nvSpPr>
        <p:spPr>
          <a:xfrm>
            <a:off x="516463" y="3936908"/>
            <a:ext cx="8388029" cy="948375"/>
          </a:xfrm>
          <a:prstGeom prst="rect">
            <a:avLst/>
          </a:prstGeom>
          <a:solidFill>
            <a:schemeClr val="accent2">
              <a:lumMod val="60000"/>
              <a:lumOff val="40000"/>
              <a:alpha val="28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1350" dirty="0">
              <a:solidFill>
                <a:prstClr val="white"/>
              </a:solidFill>
              <a:latin typeface="Arial"/>
            </a:endParaRPr>
          </a:p>
        </p:txBody>
      </p:sp>
      <p:sp>
        <p:nvSpPr>
          <p:cNvPr id="2" name="Title 1"/>
          <p:cNvSpPr>
            <a:spLocks noGrp="1"/>
          </p:cNvSpPr>
          <p:nvPr>
            <p:ph type="title"/>
          </p:nvPr>
        </p:nvSpPr>
        <p:spPr>
          <a:xfrm>
            <a:off x="97776" y="1412913"/>
            <a:ext cx="8238319" cy="313984"/>
          </a:xfrm>
        </p:spPr>
        <p:txBody>
          <a:bodyPr/>
          <a:lstStyle/>
          <a:p>
            <a:r>
              <a:rPr lang="en-US" sz="2100" dirty="0"/>
              <a:t>Elsevier </a:t>
            </a:r>
            <a:r>
              <a:rPr lang="zh-CN" altLang="en-US" sz="2100" dirty="0"/>
              <a:t>提供系列工具辅助科研及实践整体流程</a:t>
            </a:r>
            <a:endParaRPr lang="en-US" sz="2100" dirty="0"/>
          </a:p>
        </p:txBody>
      </p:sp>
      <p:sp>
        <p:nvSpPr>
          <p:cNvPr id="21" name="TextBox 20">
            <a:extLst>
              <a:ext uri="{FF2B5EF4-FFF2-40B4-BE49-F238E27FC236}">
                <a16:creationId xmlns:a16="http://schemas.microsoft.com/office/drawing/2014/main" id="{4CF7BBA4-6581-4C82-9B63-38203AD76620}"/>
              </a:ext>
            </a:extLst>
          </p:cNvPr>
          <p:cNvSpPr txBox="1"/>
          <p:nvPr/>
        </p:nvSpPr>
        <p:spPr>
          <a:xfrm rot="16200000">
            <a:off x="-212527" y="4284138"/>
            <a:ext cx="1150274" cy="253916"/>
          </a:xfrm>
          <a:prstGeom prst="rect">
            <a:avLst/>
          </a:prstGeom>
          <a:noFill/>
        </p:spPr>
        <p:txBody>
          <a:bodyPr wrap="square" rtlCol="0">
            <a:spAutoFit/>
          </a:bodyPr>
          <a:lstStyle/>
          <a:p>
            <a:pPr algn="ctr" defTabSz="685800">
              <a:defRPr/>
            </a:pPr>
            <a:r>
              <a:rPr lang="zh-CN" altLang="en-US" sz="1050" dirty="0">
                <a:solidFill>
                  <a:schemeClr val="accent2"/>
                </a:solidFill>
                <a:latin typeface="Arial"/>
              </a:rPr>
              <a:t>核心内容</a:t>
            </a:r>
            <a:endParaRPr lang="en-US" sz="1050" dirty="0">
              <a:solidFill>
                <a:schemeClr val="accent2"/>
              </a:solidFill>
              <a:latin typeface="Arial"/>
            </a:endParaRPr>
          </a:p>
        </p:txBody>
      </p:sp>
      <p:sp>
        <p:nvSpPr>
          <p:cNvPr id="76" name="TextBox 75">
            <a:extLst>
              <a:ext uri="{FF2B5EF4-FFF2-40B4-BE49-F238E27FC236}">
                <a16:creationId xmlns:a16="http://schemas.microsoft.com/office/drawing/2014/main" id="{9AA24660-7C70-4937-8633-15721D5DCE18}"/>
              </a:ext>
            </a:extLst>
          </p:cNvPr>
          <p:cNvSpPr txBox="1"/>
          <p:nvPr/>
        </p:nvSpPr>
        <p:spPr>
          <a:xfrm rot="16200000">
            <a:off x="-202869" y="3261103"/>
            <a:ext cx="1150274" cy="253916"/>
          </a:xfrm>
          <a:prstGeom prst="rect">
            <a:avLst/>
          </a:prstGeom>
          <a:noFill/>
        </p:spPr>
        <p:txBody>
          <a:bodyPr wrap="square" rtlCol="0">
            <a:spAutoFit/>
          </a:bodyPr>
          <a:lstStyle/>
          <a:p>
            <a:pPr algn="ctr" defTabSz="685800">
              <a:defRPr/>
            </a:pPr>
            <a:r>
              <a:rPr lang="zh-CN" altLang="en-US" sz="1050" dirty="0">
                <a:latin typeface="Arial"/>
              </a:rPr>
              <a:t>检索工具</a:t>
            </a:r>
            <a:endParaRPr lang="en-US" sz="1050" dirty="0">
              <a:latin typeface="Arial"/>
            </a:endParaRPr>
          </a:p>
        </p:txBody>
      </p:sp>
      <p:grpSp>
        <p:nvGrpSpPr>
          <p:cNvPr id="70" name="Group 69">
            <a:extLst>
              <a:ext uri="{FF2B5EF4-FFF2-40B4-BE49-F238E27FC236}">
                <a16:creationId xmlns:a16="http://schemas.microsoft.com/office/drawing/2014/main" id="{CA830F39-EF22-467B-8F7A-890223DA0088}"/>
              </a:ext>
            </a:extLst>
          </p:cNvPr>
          <p:cNvGrpSpPr/>
          <p:nvPr/>
        </p:nvGrpSpPr>
        <p:grpSpPr>
          <a:xfrm>
            <a:off x="882683" y="4089276"/>
            <a:ext cx="7695053" cy="462469"/>
            <a:chOff x="3048000" y="2271145"/>
            <a:chExt cx="3962707" cy="241960"/>
          </a:xfrm>
        </p:grpSpPr>
        <p:cxnSp>
          <p:nvCxnSpPr>
            <p:cNvPr id="71" name="Straight Connector 70">
              <a:extLst>
                <a:ext uri="{FF2B5EF4-FFF2-40B4-BE49-F238E27FC236}">
                  <a16:creationId xmlns:a16="http://schemas.microsoft.com/office/drawing/2014/main" id="{FB930307-91A2-4EF0-8391-2B6D10DA699B}"/>
                </a:ext>
              </a:extLst>
            </p:cNvPr>
            <p:cNvCxnSpPr>
              <a:cxnSpLocks/>
            </p:cNvCxnSpPr>
            <p:nvPr/>
          </p:nvCxnSpPr>
          <p:spPr>
            <a:xfrm>
              <a:off x="3048000" y="2419185"/>
              <a:ext cx="735915" cy="0"/>
            </a:xfrm>
            <a:prstGeom prst="line">
              <a:avLst/>
            </a:prstGeom>
            <a:ln w="19050">
              <a:solidFill>
                <a:schemeClr val="tx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72" name="Picture 71">
              <a:extLst>
                <a:ext uri="{FF2B5EF4-FFF2-40B4-BE49-F238E27FC236}">
                  <a16:creationId xmlns:a16="http://schemas.microsoft.com/office/drawing/2014/main" id="{3DB59489-0A2A-4EEE-85A2-E361F8D007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0037" y="2271145"/>
              <a:ext cx="1903102" cy="241960"/>
            </a:xfrm>
            <a:prstGeom prst="rect">
              <a:avLst/>
            </a:prstGeom>
          </p:spPr>
        </p:pic>
        <p:cxnSp>
          <p:nvCxnSpPr>
            <p:cNvPr id="73" name="Straight Connector 72">
              <a:extLst>
                <a:ext uri="{FF2B5EF4-FFF2-40B4-BE49-F238E27FC236}">
                  <a16:creationId xmlns:a16="http://schemas.microsoft.com/office/drawing/2014/main" id="{12EAE76C-4CA3-4E6A-AC1B-6F3B95FE9CC9}"/>
                </a:ext>
              </a:extLst>
            </p:cNvPr>
            <p:cNvCxnSpPr>
              <a:cxnSpLocks/>
            </p:cNvCxnSpPr>
            <p:nvPr/>
          </p:nvCxnSpPr>
          <p:spPr>
            <a:xfrm>
              <a:off x="6139909" y="2395909"/>
              <a:ext cx="870798" cy="4391"/>
            </a:xfrm>
            <a:prstGeom prst="line">
              <a:avLst/>
            </a:prstGeom>
            <a:ln w="19050">
              <a:solidFill>
                <a:schemeClr val="tx2"/>
              </a:solidFill>
              <a:headEnd type="oval"/>
              <a:tailEnd type="oval"/>
            </a:ln>
            <a:effectLst/>
          </p:spPr>
          <p:style>
            <a:lnRef idx="2">
              <a:schemeClr val="accent1"/>
            </a:lnRef>
            <a:fillRef idx="0">
              <a:schemeClr val="accent1"/>
            </a:fillRef>
            <a:effectRef idx="1">
              <a:schemeClr val="accent1"/>
            </a:effectRef>
            <a:fontRef idx="minor">
              <a:schemeClr val="tx1"/>
            </a:fontRef>
          </p:style>
        </p:cxnSp>
      </p:grpSp>
      <p:grpSp>
        <p:nvGrpSpPr>
          <p:cNvPr id="56" name="Group 55">
            <a:extLst>
              <a:ext uri="{FF2B5EF4-FFF2-40B4-BE49-F238E27FC236}">
                <a16:creationId xmlns:a16="http://schemas.microsoft.com/office/drawing/2014/main" id="{4AC158CC-C8D4-4A81-81C4-36DBA36A44D5}"/>
              </a:ext>
            </a:extLst>
          </p:cNvPr>
          <p:cNvGrpSpPr/>
          <p:nvPr/>
        </p:nvGrpSpPr>
        <p:grpSpPr>
          <a:xfrm>
            <a:off x="710622" y="2133603"/>
            <a:ext cx="8225050" cy="598323"/>
            <a:chOff x="377906" y="1476953"/>
            <a:chExt cx="10989409" cy="797764"/>
          </a:xfrm>
        </p:grpSpPr>
        <p:grpSp>
          <p:nvGrpSpPr>
            <p:cNvPr id="57" name="Group 56">
              <a:extLst>
                <a:ext uri="{FF2B5EF4-FFF2-40B4-BE49-F238E27FC236}">
                  <a16:creationId xmlns:a16="http://schemas.microsoft.com/office/drawing/2014/main" id="{E9D6D917-2F49-4BBF-9AB8-1C93B3E95A6C}"/>
                </a:ext>
              </a:extLst>
            </p:cNvPr>
            <p:cNvGrpSpPr/>
            <p:nvPr/>
          </p:nvGrpSpPr>
          <p:grpSpPr>
            <a:xfrm>
              <a:off x="2517134" y="1507904"/>
              <a:ext cx="1960386" cy="748954"/>
              <a:chOff x="2507208" y="2292665"/>
              <a:chExt cx="1960386" cy="748953"/>
            </a:xfrm>
            <a:effectLst/>
          </p:grpSpPr>
          <p:sp>
            <p:nvSpPr>
              <p:cNvPr id="86" name="Arrow: Pentagon 85">
                <a:extLst>
                  <a:ext uri="{FF2B5EF4-FFF2-40B4-BE49-F238E27FC236}">
                    <a16:creationId xmlns:a16="http://schemas.microsoft.com/office/drawing/2014/main" id="{CF777A2F-E5DF-4724-89C9-B970A84CA0DD}"/>
                  </a:ext>
                </a:extLst>
              </p:cNvPr>
              <p:cNvSpPr/>
              <p:nvPr/>
            </p:nvSpPr>
            <p:spPr>
              <a:xfrm>
                <a:off x="2507208" y="2292665"/>
                <a:ext cx="1823678" cy="748953"/>
              </a:xfrm>
              <a:prstGeom prst="homePlate">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1350" dirty="0">
                  <a:solidFill>
                    <a:prstClr val="white"/>
                  </a:solidFill>
                  <a:highlight>
                    <a:srgbClr val="FFFF00"/>
                  </a:highlight>
                  <a:latin typeface="Arial"/>
                </a:endParaRPr>
              </a:p>
            </p:txBody>
          </p:sp>
          <p:sp>
            <p:nvSpPr>
              <p:cNvPr id="87" name="TextBox 86">
                <a:extLst>
                  <a:ext uri="{FF2B5EF4-FFF2-40B4-BE49-F238E27FC236}">
                    <a16:creationId xmlns:a16="http://schemas.microsoft.com/office/drawing/2014/main" id="{FCD95223-2E00-4AEF-A109-FF39A80BF744}"/>
                  </a:ext>
                </a:extLst>
              </p:cNvPr>
              <p:cNvSpPr txBox="1"/>
              <p:nvPr/>
            </p:nvSpPr>
            <p:spPr>
              <a:xfrm>
                <a:off x="2781626" y="2482301"/>
                <a:ext cx="1685968" cy="338554"/>
              </a:xfrm>
              <a:prstGeom prst="rect">
                <a:avLst/>
              </a:prstGeom>
              <a:noFill/>
              <a:ln>
                <a:noFill/>
              </a:ln>
            </p:spPr>
            <p:txBody>
              <a:bodyPr wrap="square" rtlCol="0">
                <a:spAutoFit/>
              </a:bodyPr>
              <a:lstStyle/>
              <a:p>
                <a:pPr defTabSz="685800">
                  <a:defRPr/>
                </a:pPr>
                <a:r>
                  <a:rPr lang="zh-CN" altLang="en-US" sz="1050" b="1" dirty="0">
                    <a:solidFill>
                      <a:prstClr val="white"/>
                    </a:solidFill>
                    <a:latin typeface="Arial"/>
                  </a:rPr>
                  <a:t>合作 </a:t>
                </a:r>
                <a:r>
                  <a:rPr lang="en-US" altLang="zh-CN" sz="1050" b="1" dirty="0">
                    <a:solidFill>
                      <a:prstClr val="white"/>
                    </a:solidFill>
                    <a:latin typeface="Arial"/>
                  </a:rPr>
                  <a:t>&amp;</a:t>
                </a:r>
                <a:r>
                  <a:rPr lang="zh-CN" altLang="en-US" sz="1050" b="1" dirty="0">
                    <a:solidFill>
                      <a:prstClr val="white"/>
                    </a:solidFill>
                    <a:latin typeface="Arial"/>
                  </a:rPr>
                  <a:t>网络</a:t>
                </a:r>
                <a:endParaRPr lang="en-US" sz="1050" b="1" dirty="0">
                  <a:solidFill>
                    <a:prstClr val="white"/>
                  </a:solidFill>
                  <a:latin typeface="Arial"/>
                </a:endParaRPr>
              </a:p>
            </p:txBody>
          </p:sp>
        </p:grpSp>
        <p:grpSp>
          <p:nvGrpSpPr>
            <p:cNvPr id="58" name="Group 57">
              <a:extLst>
                <a:ext uri="{FF2B5EF4-FFF2-40B4-BE49-F238E27FC236}">
                  <a16:creationId xmlns:a16="http://schemas.microsoft.com/office/drawing/2014/main" id="{3AC66407-D130-41F5-87DD-31FF42442ACF}"/>
                </a:ext>
              </a:extLst>
            </p:cNvPr>
            <p:cNvGrpSpPr/>
            <p:nvPr/>
          </p:nvGrpSpPr>
          <p:grpSpPr>
            <a:xfrm>
              <a:off x="377906" y="1507906"/>
              <a:ext cx="1823678" cy="717382"/>
              <a:chOff x="394934" y="2338670"/>
              <a:chExt cx="1823678" cy="748953"/>
            </a:xfrm>
            <a:effectLst/>
          </p:grpSpPr>
          <p:sp>
            <p:nvSpPr>
              <p:cNvPr id="84" name="Arrow: Pentagon 83">
                <a:extLst>
                  <a:ext uri="{FF2B5EF4-FFF2-40B4-BE49-F238E27FC236}">
                    <a16:creationId xmlns:a16="http://schemas.microsoft.com/office/drawing/2014/main" id="{71CDBC57-9FA7-4AD3-837E-9766AE016D35}"/>
                  </a:ext>
                </a:extLst>
              </p:cNvPr>
              <p:cNvSpPr/>
              <p:nvPr/>
            </p:nvSpPr>
            <p:spPr>
              <a:xfrm>
                <a:off x="394934" y="2338670"/>
                <a:ext cx="1823678" cy="748953"/>
              </a:xfrm>
              <a:prstGeom prst="homePlate">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85" name="TextBox 84">
                <a:extLst>
                  <a:ext uri="{FF2B5EF4-FFF2-40B4-BE49-F238E27FC236}">
                    <a16:creationId xmlns:a16="http://schemas.microsoft.com/office/drawing/2014/main" id="{97A389E0-2040-43BE-AF4F-CFBCE756AA91}"/>
                  </a:ext>
                </a:extLst>
              </p:cNvPr>
              <p:cNvSpPr txBox="1"/>
              <p:nvPr/>
            </p:nvSpPr>
            <p:spPr>
              <a:xfrm>
                <a:off x="471537" y="2444425"/>
                <a:ext cx="1685968" cy="498047"/>
              </a:xfrm>
              <a:prstGeom prst="rect">
                <a:avLst/>
              </a:prstGeom>
              <a:noFill/>
              <a:ln>
                <a:noFill/>
              </a:ln>
            </p:spPr>
            <p:txBody>
              <a:bodyPr wrap="square" rtlCol="0">
                <a:spAutoFit/>
              </a:bodyPr>
              <a:lstStyle/>
              <a:p>
                <a:pPr defTabSz="685800">
                  <a:defRPr/>
                </a:pPr>
                <a:r>
                  <a:rPr lang="zh-CN" altLang="en-US" sz="1050" b="1" dirty="0">
                    <a:solidFill>
                      <a:prstClr val="white"/>
                    </a:solidFill>
                    <a:latin typeface="Arial"/>
                  </a:rPr>
                  <a:t>研究计划</a:t>
                </a:r>
                <a:endParaRPr lang="en-US" altLang="zh-CN" sz="1050" b="1" dirty="0">
                  <a:solidFill>
                    <a:prstClr val="white"/>
                  </a:solidFill>
                  <a:latin typeface="Arial"/>
                </a:endParaRPr>
              </a:p>
              <a:p>
                <a:pPr defTabSz="685800">
                  <a:defRPr/>
                </a:pPr>
                <a:r>
                  <a:rPr lang="en-US" sz="675" b="1" dirty="0">
                    <a:solidFill>
                      <a:prstClr val="white"/>
                    </a:solidFill>
                    <a:latin typeface="Arial"/>
                  </a:rPr>
                  <a:t>(</a:t>
                </a:r>
                <a:r>
                  <a:rPr lang="zh-CN" altLang="en-US" sz="675" b="1" dirty="0">
                    <a:solidFill>
                      <a:prstClr val="white"/>
                    </a:solidFill>
                    <a:latin typeface="Arial"/>
                  </a:rPr>
                  <a:t>检索，发现，阅读</a:t>
                </a:r>
                <a:r>
                  <a:rPr lang="en-US" sz="675" b="1" dirty="0">
                    <a:solidFill>
                      <a:prstClr val="white"/>
                    </a:solidFill>
                    <a:latin typeface="Arial"/>
                  </a:rPr>
                  <a:t>, </a:t>
                </a:r>
                <a:r>
                  <a:rPr lang="zh-CN" altLang="en-US" sz="675" b="1" dirty="0">
                    <a:solidFill>
                      <a:prstClr val="white"/>
                    </a:solidFill>
                    <a:latin typeface="Arial"/>
                  </a:rPr>
                  <a:t>评估）</a:t>
                </a:r>
                <a:endParaRPr lang="en-US" sz="675" b="1" dirty="0">
                  <a:solidFill>
                    <a:prstClr val="white"/>
                  </a:solidFill>
                  <a:latin typeface="Arial"/>
                </a:endParaRPr>
              </a:p>
            </p:txBody>
          </p:sp>
        </p:grpSp>
        <p:grpSp>
          <p:nvGrpSpPr>
            <p:cNvPr id="59" name="Group 58">
              <a:extLst>
                <a:ext uri="{FF2B5EF4-FFF2-40B4-BE49-F238E27FC236}">
                  <a16:creationId xmlns:a16="http://schemas.microsoft.com/office/drawing/2014/main" id="{5992AB6D-A807-4ADD-8858-C006DE47A15E}"/>
                </a:ext>
              </a:extLst>
            </p:cNvPr>
            <p:cNvGrpSpPr/>
            <p:nvPr/>
          </p:nvGrpSpPr>
          <p:grpSpPr>
            <a:xfrm>
              <a:off x="4777072" y="1507528"/>
              <a:ext cx="1823678" cy="719149"/>
              <a:chOff x="4805470" y="2369846"/>
              <a:chExt cx="1823678" cy="748953"/>
            </a:xfrm>
            <a:effectLst/>
          </p:grpSpPr>
          <p:sp>
            <p:nvSpPr>
              <p:cNvPr id="82" name="Arrow: Pentagon 81">
                <a:extLst>
                  <a:ext uri="{FF2B5EF4-FFF2-40B4-BE49-F238E27FC236}">
                    <a16:creationId xmlns:a16="http://schemas.microsoft.com/office/drawing/2014/main" id="{8A833552-B58A-4693-99FF-696558C98C86}"/>
                  </a:ext>
                </a:extLst>
              </p:cNvPr>
              <p:cNvSpPr/>
              <p:nvPr/>
            </p:nvSpPr>
            <p:spPr>
              <a:xfrm>
                <a:off x="4805470" y="2369846"/>
                <a:ext cx="1823678" cy="748953"/>
              </a:xfrm>
              <a:prstGeom prst="homePlate">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83" name="TextBox 82">
                <a:extLst>
                  <a:ext uri="{FF2B5EF4-FFF2-40B4-BE49-F238E27FC236}">
                    <a16:creationId xmlns:a16="http://schemas.microsoft.com/office/drawing/2014/main" id="{EA1230B6-1E37-46EF-A493-160AB3D1A4D5}"/>
                  </a:ext>
                </a:extLst>
              </p:cNvPr>
              <p:cNvSpPr txBox="1"/>
              <p:nvPr/>
            </p:nvSpPr>
            <p:spPr>
              <a:xfrm>
                <a:off x="4928901" y="2554616"/>
                <a:ext cx="1685968" cy="352585"/>
              </a:xfrm>
              <a:prstGeom prst="rect">
                <a:avLst/>
              </a:prstGeom>
              <a:noFill/>
              <a:ln>
                <a:noFill/>
              </a:ln>
            </p:spPr>
            <p:txBody>
              <a:bodyPr wrap="square" rtlCol="0">
                <a:spAutoFit/>
              </a:bodyPr>
              <a:lstStyle/>
              <a:p>
                <a:pPr algn="just" defTabSz="685800">
                  <a:defRPr/>
                </a:pPr>
                <a:r>
                  <a:rPr lang="zh-CN" altLang="en-US" sz="1050" b="1" dirty="0">
                    <a:solidFill>
                      <a:prstClr val="white"/>
                    </a:solidFill>
                    <a:latin typeface="Arial"/>
                  </a:rPr>
                  <a:t>基金申请</a:t>
                </a:r>
                <a:r>
                  <a:rPr lang="en-US" sz="675" b="1" dirty="0">
                    <a:solidFill>
                      <a:prstClr val="white"/>
                    </a:solidFill>
                    <a:latin typeface="Arial"/>
                  </a:rPr>
                  <a:t>(e.g. Grants)</a:t>
                </a:r>
              </a:p>
            </p:txBody>
          </p:sp>
        </p:grpSp>
        <p:grpSp>
          <p:nvGrpSpPr>
            <p:cNvPr id="60" name="Group 59">
              <a:extLst>
                <a:ext uri="{FF2B5EF4-FFF2-40B4-BE49-F238E27FC236}">
                  <a16:creationId xmlns:a16="http://schemas.microsoft.com/office/drawing/2014/main" id="{90AD13CA-EDEC-4A50-8969-51BBEBC3C26C}"/>
                </a:ext>
              </a:extLst>
            </p:cNvPr>
            <p:cNvGrpSpPr/>
            <p:nvPr/>
          </p:nvGrpSpPr>
          <p:grpSpPr>
            <a:xfrm>
              <a:off x="7132613" y="1476953"/>
              <a:ext cx="1823678" cy="754785"/>
              <a:chOff x="7168243" y="2370918"/>
              <a:chExt cx="1823678" cy="754785"/>
            </a:xfrm>
            <a:effectLst/>
          </p:grpSpPr>
          <p:sp>
            <p:nvSpPr>
              <p:cNvPr id="80" name="Arrow: Pentagon 79">
                <a:extLst>
                  <a:ext uri="{FF2B5EF4-FFF2-40B4-BE49-F238E27FC236}">
                    <a16:creationId xmlns:a16="http://schemas.microsoft.com/office/drawing/2014/main" id="{414A6B24-BC7A-4C7A-BD1E-4C84B62ACAE7}"/>
                  </a:ext>
                </a:extLst>
              </p:cNvPr>
              <p:cNvSpPr/>
              <p:nvPr/>
            </p:nvSpPr>
            <p:spPr>
              <a:xfrm>
                <a:off x="7168243" y="2370918"/>
                <a:ext cx="1823678" cy="748953"/>
              </a:xfrm>
              <a:prstGeom prst="homePlate">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81" name="TextBox 80">
                <a:extLst>
                  <a:ext uri="{FF2B5EF4-FFF2-40B4-BE49-F238E27FC236}">
                    <a16:creationId xmlns:a16="http://schemas.microsoft.com/office/drawing/2014/main" id="{A564BD31-C404-46A0-9DE8-AA42DCFD719E}"/>
                  </a:ext>
                </a:extLst>
              </p:cNvPr>
              <p:cNvSpPr txBox="1"/>
              <p:nvPr/>
            </p:nvSpPr>
            <p:spPr>
              <a:xfrm>
                <a:off x="7201684" y="2571706"/>
                <a:ext cx="1646508" cy="553997"/>
              </a:xfrm>
              <a:prstGeom prst="rect">
                <a:avLst/>
              </a:prstGeom>
              <a:noFill/>
              <a:ln>
                <a:noFill/>
              </a:ln>
            </p:spPr>
            <p:txBody>
              <a:bodyPr wrap="square" rtlCol="0">
                <a:spAutoFit/>
              </a:bodyPr>
              <a:lstStyle/>
              <a:p>
                <a:pPr defTabSz="685800">
                  <a:defRPr/>
                </a:pPr>
                <a:r>
                  <a:rPr lang="zh-CN" altLang="en-US" sz="1050" b="1" dirty="0">
                    <a:solidFill>
                      <a:prstClr val="white"/>
                    </a:solidFill>
                    <a:latin typeface="Arial"/>
                  </a:rPr>
                  <a:t>实验、实践（技术掌握）与分析</a:t>
                </a:r>
                <a:endParaRPr lang="en-US" sz="1050" b="1" dirty="0">
                  <a:solidFill>
                    <a:prstClr val="white"/>
                  </a:solidFill>
                  <a:latin typeface="Arial"/>
                </a:endParaRPr>
              </a:p>
            </p:txBody>
          </p:sp>
        </p:grpSp>
        <p:grpSp>
          <p:nvGrpSpPr>
            <p:cNvPr id="61" name="Group 60">
              <a:extLst>
                <a:ext uri="{FF2B5EF4-FFF2-40B4-BE49-F238E27FC236}">
                  <a16:creationId xmlns:a16="http://schemas.microsoft.com/office/drawing/2014/main" id="{0616145A-1D47-4177-A3F9-238CDEDF1DAF}"/>
                </a:ext>
              </a:extLst>
            </p:cNvPr>
            <p:cNvGrpSpPr/>
            <p:nvPr/>
          </p:nvGrpSpPr>
          <p:grpSpPr>
            <a:xfrm>
              <a:off x="9421718" y="1476953"/>
              <a:ext cx="1945597" cy="797764"/>
              <a:chOff x="9444746" y="2391884"/>
              <a:chExt cx="1945597" cy="797764"/>
            </a:xfrm>
            <a:effectLst/>
          </p:grpSpPr>
          <p:sp>
            <p:nvSpPr>
              <p:cNvPr id="78" name="Arrow: Pentagon 77">
                <a:extLst>
                  <a:ext uri="{FF2B5EF4-FFF2-40B4-BE49-F238E27FC236}">
                    <a16:creationId xmlns:a16="http://schemas.microsoft.com/office/drawing/2014/main" id="{9F2E8112-F1C8-4B37-9603-42E71FF45B5B}"/>
                  </a:ext>
                </a:extLst>
              </p:cNvPr>
              <p:cNvSpPr/>
              <p:nvPr/>
            </p:nvSpPr>
            <p:spPr>
              <a:xfrm>
                <a:off x="9492855" y="2391884"/>
                <a:ext cx="1823678" cy="748953"/>
              </a:xfrm>
              <a:prstGeom prst="homePlate">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79" name="TextBox 78">
                <a:extLst>
                  <a:ext uri="{FF2B5EF4-FFF2-40B4-BE49-F238E27FC236}">
                    <a16:creationId xmlns:a16="http://schemas.microsoft.com/office/drawing/2014/main" id="{6CFC2D7F-2020-45EE-95E4-654ECBEAEEC0}"/>
                  </a:ext>
                </a:extLst>
              </p:cNvPr>
              <p:cNvSpPr txBox="1"/>
              <p:nvPr/>
            </p:nvSpPr>
            <p:spPr>
              <a:xfrm>
                <a:off x="9444746" y="2420207"/>
                <a:ext cx="1945597" cy="769441"/>
              </a:xfrm>
              <a:prstGeom prst="rect">
                <a:avLst/>
              </a:prstGeom>
              <a:noFill/>
              <a:ln>
                <a:noFill/>
              </a:ln>
            </p:spPr>
            <p:txBody>
              <a:bodyPr wrap="square" rtlCol="0">
                <a:spAutoFit/>
              </a:bodyPr>
              <a:lstStyle/>
              <a:p>
                <a:pPr defTabSz="685800">
                  <a:defRPr/>
                </a:pPr>
                <a:r>
                  <a:rPr lang="zh-CN" altLang="en-US" sz="1050" b="1" dirty="0">
                    <a:solidFill>
                      <a:prstClr val="white"/>
                    </a:solidFill>
                    <a:latin typeface="Arial"/>
                  </a:rPr>
                  <a:t>展示科研成果 （论文发表、专利申请、科技应用）</a:t>
                </a:r>
                <a:endParaRPr lang="en-US" sz="1050" b="1" dirty="0">
                  <a:solidFill>
                    <a:prstClr val="white"/>
                  </a:solidFill>
                  <a:latin typeface="Arial"/>
                </a:endParaRPr>
              </a:p>
            </p:txBody>
          </p:sp>
        </p:grpSp>
      </p:grpSp>
      <p:sp>
        <p:nvSpPr>
          <p:cNvPr id="4" name="TextBox 3"/>
          <p:cNvSpPr txBox="1"/>
          <p:nvPr/>
        </p:nvSpPr>
        <p:spPr>
          <a:xfrm>
            <a:off x="2311732" y="3037160"/>
            <a:ext cx="4333908" cy="553998"/>
          </a:xfrm>
          <a:prstGeom prst="rect">
            <a:avLst/>
          </a:prstGeom>
          <a:noFill/>
        </p:spPr>
        <p:txBody>
          <a:bodyPr wrap="square" rtlCol="0">
            <a:spAutoFit/>
          </a:bodyPr>
          <a:lstStyle/>
          <a:p>
            <a:r>
              <a:rPr lang="en-US" sz="3000" dirty="0">
                <a:solidFill>
                  <a:schemeClr val="tx2"/>
                </a:solidFill>
              </a:rPr>
              <a:t>S</a:t>
            </a:r>
            <a:r>
              <a:rPr lang="en-US" altLang="zh-CN" sz="3000" dirty="0">
                <a:solidFill>
                  <a:schemeClr val="tx2"/>
                </a:solidFill>
              </a:rPr>
              <a:t>copus</a:t>
            </a:r>
            <a:endParaRPr lang="en-US" sz="3000" dirty="0">
              <a:solidFill>
                <a:schemeClr val="tx2"/>
              </a:solidFill>
            </a:endParaRPr>
          </a:p>
        </p:txBody>
      </p:sp>
      <p:cxnSp>
        <p:nvCxnSpPr>
          <p:cNvPr id="11" name="Straight Arrow Connector 10"/>
          <p:cNvCxnSpPr>
            <a:cxnSpLocks/>
          </p:cNvCxnSpPr>
          <p:nvPr/>
        </p:nvCxnSpPr>
        <p:spPr>
          <a:xfrm flipH="1">
            <a:off x="916362" y="3330064"/>
            <a:ext cx="1395370"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cxnSpLocks/>
          </p:cNvCxnSpPr>
          <p:nvPr/>
        </p:nvCxnSpPr>
        <p:spPr>
          <a:xfrm>
            <a:off x="4003189" y="3360763"/>
            <a:ext cx="1250299"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6195" y="5054967"/>
            <a:ext cx="6349815" cy="675185"/>
          </a:xfrm>
          <a:prstGeom prst="rect">
            <a:avLst/>
          </a:prstGeom>
          <a:noFill/>
        </p:spPr>
        <p:txBody>
          <a:bodyPr wrap="none" rtlCol="0">
            <a:spAutoFit/>
          </a:bodyPr>
          <a:lstStyle/>
          <a:p>
            <a:pPr>
              <a:lnSpc>
                <a:spcPct val="150000"/>
              </a:lnSpc>
            </a:pPr>
            <a:r>
              <a:rPr lang="en-US" altLang="zh-CN" sz="1350" b="1" dirty="0">
                <a:solidFill>
                  <a:schemeClr val="tx2"/>
                </a:solidFill>
              </a:rPr>
              <a:t>Scopus</a:t>
            </a:r>
            <a:r>
              <a:rPr lang="zh-CN" altLang="en-US" sz="1350" dirty="0"/>
              <a:t>帮助工程类科研人员设计研究计划，拓展合作和网络空间，帮助基金申请</a:t>
            </a:r>
            <a:endParaRPr lang="en-US" altLang="zh-CN" sz="1350" dirty="0"/>
          </a:p>
          <a:p>
            <a:pPr>
              <a:lnSpc>
                <a:spcPct val="150000"/>
              </a:lnSpc>
            </a:pPr>
            <a:r>
              <a:rPr lang="zh-CN" altLang="en-US" sz="1350" dirty="0"/>
              <a:t>从研究计划的设立到科研成果的展示，</a:t>
            </a:r>
            <a:r>
              <a:rPr lang="en-US" sz="1350" b="1" dirty="0">
                <a:solidFill>
                  <a:schemeClr val="tx2"/>
                </a:solidFill>
              </a:rPr>
              <a:t> SD</a:t>
            </a:r>
            <a:r>
              <a:rPr lang="zh-CN" altLang="en-US" sz="1350" dirty="0"/>
              <a:t>全文支持贯穿科研流程始终</a:t>
            </a:r>
            <a:endParaRPr lang="en-US" sz="1350" dirty="0"/>
          </a:p>
        </p:txBody>
      </p:sp>
    </p:spTree>
    <p:extLst>
      <p:ext uri="{BB962C8B-B14F-4D97-AF65-F5344CB8AC3E}">
        <p14:creationId xmlns:p14="http://schemas.microsoft.com/office/powerpoint/2010/main" val="244368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550945"/>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Rectangle 8"/>
          <p:cNvSpPr/>
          <p:nvPr/>
        </p:nvSpPr>
        <p:spPr>
          <a:xfrm>
            <a:off x="0" y="3204618"/>
            <a:ext cx="857250" cy="20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Rectangle 9"/>
          <p:cNvSpPr/>
          <p:nvPr/>
        </p:nvSpPr>
        <p:spPr>
          <a:xfrm>
            <a:off x="0" y="3831951"/>
            <a:ext cx="857250" cy="201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22" t="476" r="23086"/>
          <a:stretch/>
        </p:blipFill>
        <p:spPr>
          <a:xfrm flipH="1">
            <a:off x="5300869" y="1136220"/>
            <a:ext cx="3843129" cy="4864530"/>
          </a:xfrm>
          <a:prstGeom prst="rect">
            <a:avLst/>
          </a:prstGeom>
        </p:spPr>
      </p:pic>
      <p:sp>
        <p:nvSpPr>
          <p:cNvPr id="2" name="TextBox 1"/>
          <p:cNvSpPr txBox="1"/>
          <p:nvPr/>
        </p:nvSpPr>
        <p:spPr>
          <a:xfrm>
            <a:off x="1040945" y="2460962"/>
            <a:ext cx="3000375" cy="369332"/>
          </a:xfrm>
          <a:prstGeom prst="rect">
            <a:avLst/>
          </a:prstGeom>
          <a:noFill/>
        </p:spPr>
        <p:txBody>
          <a:bodyPr wrap="square" rtlCol="0">
            <a:spAutoFit/>
          </a:bodyPr>
          <a:lstStyle/>
          <a:p>
            <a:r>
              <a:rPr lang="en-US" dirty="0"/>
              <a:t>Elsevier</a:t>
            </a:r>
            <a:r>
              <a:rPr lang="zh-CN" altLang="en-US" dirty="0"/>
              <a:t>及其出版內容</a:t>
            </a:r>
            <a:endParaRPr lang="en-US" dirty="0"/>
          </a:p>
        </p:txBody>
      </p:sp>
      <p:sp>
        <p:nvSpPr>
          <p:cNvPr id="12" name="TextBox 11"/>
          <p:cNvSpPr txBox="1"/>
          <p:nvPr/>
        </p:nvSpPr>
        <p:spPr>
          <a:xfrm>
            <a:off x="1007933" y="2993628"/>
            <a:ext cx="3943350" cy="646331"/>
          </a:xfrm>
          <a:prstGeom prst="rect">
            <a:avLst/>
          </a:prstGeom>
          <a:noFill/>
        </p:spPr>
        <p:txBody>
          <a:bodyPr wrap="square" rtlCol="0">
            <a:spAutoFit/>
          </a:bodyPr>
          <a:lstStyle/>
          <a:p>
            <a:r>
              <a:rPr lang="zh-CN" altLang="en-US" dirty="0"/>
              <a:t>青海大学大学生态学学科科研产出分析及</a:t>
            </a:r>
            <a:r>
              <a:rPr lang="en-US" altLang="zh-CN" dirty="0"/>
              <a:t>Elsevier</a:t>
            </a:r>
            <a:r>
              <a:rPr lang="zh-CN" altLang="en-US" dirty="0"/>
              <a:t>相关优质出版内容推荐</a:t>
            </a:r>
            <a:endParaRPr lang="en-US" dirty="0"/>
          </a:p>
        </p:txBody>
      </p:sp>
      <p:sp>
        <p:nvSpPr>
          <p:cNvPr id="15" name="TextBox 14"/>
          <p:cNvSpPr txBox="1"/>
          <p:nvPr/>
        </p:nvSpPr>
        <p:spPr>
          <a:xfrm>
            <a:off x="1007933" y="3732956"/>
            <a:ext cx="3943350" cy="646331"/>
          </a:xfrm>
          <a:prstGeom prst="rect">
            <a:avLst/>
          </a:prstGeom>
          <a:noFill/>
        </p:spPr>
        <p:txBody>
          <a:bodyPr wrap="square" rtlCol="0">
            <a:spAutoFit/>
          </a:bodyPr>
          <a:lstStyle/>
          <a:p>
            <a:r>
              <a:rPr lang="en-US" dirty="0"/>
              <a:t>S</a:t>
            </a:r>
            <a:r>
              <a:rPr lang="en-US" altLang="zh-CN" dirty="0"/>
              <a:t>copus + </a:t>
            </a:r>
            <a:r>
              <a:rPr lang="en-US" dirty="0"/>
              <a:t>S</a:t>
            </a:r>
            <a:r>
              <a:rPr lang="en-US" altLang="zh-CN" dirty="0"/>
              <a:t>cienceDirect</a:t>
            </a:r>
            <a:r>
              <a:rPr lang="zh-CN" altLang="en-US" dirty="0"/>
              <a:t>平台帮助青海大大学研究人员快速定位所需内容</a:t>
            </a:r>
            <a:endParaRPr lang="en-US" dirty="0"/>
          </a:p>
        </p:txBody>
      </p:sp>
      <p:sp>
        <p:nvSpPr>
          <p:cNvPr id="11" name="Rectangle 10"/>
          <p:cNvSpPr/>
          <p:nvPr/>
        </p:nvSpPr>
        <p:spPr>
          <a:xfrm>
            <a:off x="-5412" y="4442683"/>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p:cNvSpPr txBox="1"/>
          <p:nvPr/>
        </p:nvSpPr>
        <p:spPr>
          <a:xfrm>
            <a:off x="1035533" y="4370192"/>
            <a:ext cx="4397858" cy="369332"/>
          </a:xfrm>
          <a:prstGeom prst="rect">
            <a:avLst/>
          </a:prstGeom>
          <a:noFill/>
        </p:spPr>
        <p:txBody>
          <a:bodyPr wrap="square" rtlCol="0">
            <a:spAutoFit/>
          </a:bodyPr>
          <a:lstStyle/>
          <a:p>
            <a:r>
              <a:rPr lang="zh-CN" altLang="en-US" dirty="0"/>
              <a:t>科研论文发表导论</a:t>
            </a:r>
            <a:endParaRPr lang="en-US" dirty="0"/>
          </a:p>
        </p:txBody>
      </p:sp>
    </p:spTree>
    <p:extLst>
      <p:ext uri="{BB962C8B-B14F-4D97-AF65-F5344CB8AC3E}">
        <p14:creationId xmlns:p14="http://schemas.microsoft.com/office/powerpoint/2010/main" val="12717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773A9-E09C-4D9A-BDEA-DFB07C55098D}"/>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813A6FB6-5A56-43BA-82A9-3F7F884146FC}"/>
              </a:ext>
            </a:extLst>
          </p:cNvPr>
          <p:cNvSpPr/>
          <p:nvPr/>
        </p:nvSpPr>
        <p:spPr>
          <a:xfrm>
            <a:off x="264695" y="4126823"/>
            <a:ext cx="1335505"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8">
            <a:extLst>
              <a:ext uri="{FF2B5EF4-FFF2-40B4-BE49-F238E27FC236}">
                <a16:creationId xmlns:a16="http://schemas.microsoft.com/office/drawing/2014/main" id="{92759106-A3FC-44E2-A73A-6DC0A308D333}"/>
              </a:ext>
            </a:extLst>
          </p:cNvPr>
          <p:cNvSpPr>
            <a:spLocks noGrp="1"/>
          </p:cNvSpPr>
          <p:nvPr>
            <p:ph type="title"/>
          </p:nvPr>
        </p:nvSpPr>
        <p:spPr>
          <a:xfrm>
            <a:off x="148068" y="765594"/>
            <a:ext cx="8238319" cy="313984"/>
          </a:xfrm>
        </p:spPr>
        <p:txBody>
          <a:bodyPr vert="horz" lIns="91440" tIns="45720" rIns="91440" bIns="45720" rtlCol="0" anchor="ctr">
            <a:noAutofit/>
          </a:bodyPr>
          <a:lstStyle/>
          <a:p>
            <a:pPr defTabSz="457189"/>
            <a:r>
              <a:rPr lang="zh-CN" altLang="en-US"/>
              <a:t>图书</a:t>
            </a:r>
            <a:r>
              <a:rPr lang="zh-CN" altLang="en-US" dirty="0"/>
              <a:t>馆是查找科技资源的第一门户</a:t>
            </a:r>
            <a:endParaRPr lang="en-US" dirty="0"/>
          </a:p>
        </p:txBody>
      </p:sp>
      <p:pic>
        <p:nvPicPr>
          <p:cNvPr id="2" name="Picture 1">
            <a:extLst>
              <a:ext uri="{FF2B5EF4-FFF2-40B4-BE49-F238E27FC236}">
                <a16:creationId xmlns:a16="http://schemas.microsoft.com/office/drawing/2014/main" id="{0C06B6BF-129E-484A-A2A5-12E48ADB4323}"/>
              </a:ext>
            </a:extLst>
          </p:cNvPr>
          <p:cNvPicPr>
            <a:picLocks noChangeAspect="1"/>
          </p:cNvPicPr>
          <p:nvPr/>
        </p:nvPicPr>
        <p:blipFill>
          <a:blip r:embed="rId2"/>
          <a:stretch>
            <a:fillRect/>
          </a:stretch>
        </p:blipFill>
        <p:spPr>
          <a:xfrm>
            <a:off x="148068" y="1500110"/>
            <a:ext cx="8934826" cy="4701907"/>
          </a:xfrm>
          <a:prstGeom prst="rect">
            <a:avLst/>
          </a:prstGeom>
        </p:spPr>
      </p:pic>
      <p:sp>
        <p:nvSpPr>
          <p:cNvPr id="7" name="Rectangle 6">
            <a:extLst>
              <a:ext uri="{FF2B5EF4-FFF2-40B4-BE49-F238E27FC236}">
                <a16:creationId xmlns:a16="http://schemas.microsoft.com/office/drawing/2014/main" id="{E9370D38-5D46-402D-84B4-F1A8D327CA45}"/>
              </a:ext>
            </a:extLst>
          </p:cNvPr>
          <p:cNvSpPr/>
          <p:nvPr/>
        </p:nvSpPr>
        <p:spPr>
          <a:xfrm>
            <a:off x="457200" y="4903304"/>
            <a:ext cx="2829339"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218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16E02B-7318-4E12-8605-379048D7ED8B}"/>
              </a:ext>
            </a:extLst>
          </p:cNvPr>
          <p:cNvPicPr>
            <a:picLocks noChangeAspect="1"/>
          </p:cNvPicPr>
          <p:nvPr/>
        </p:nvPicPr>
        <p:blipFill>
          <a:blip r:embed="rId2"/>
          <a:stretch>
            <a:fillRect/>
          </a:stretch>
        </p:blipFill>
        <p:spPr>
          <a:xfrm>
            <a:off x="0" y="955792"/>
            <a:ext cx="9144000" cy="2473208"/>
          </a:xfrm>
          <a:prstGeom prst="rect">
            <a:avLst/>
          </a:prstGeom>
        </p:spPr>
      </p:pic>
      <p:sp>
        <p:nvSpPr>
          <p:cNvPr id="2" name="Title 1">
            <a:extLst>
              <a:ext uri="{FF2B5EF4-FFF2-40B4-BE49-F238E27FC236}">
                <a16:creationId xmlns:a16="http://schemas.microsoft.com/office/drawing/2014/main" id="{D76B0C02-0F89-4ED3-A51C-A8A427562A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936CFC-29EB-40C1-8439-1B5FC06581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9311FC9-D609-4C92-8CCB-DB9177150B25}"/>
              </a:ext>
            </a:extLst>
          </p:cNvPr>
          <p:cNvPicPr>
            <a:picLocks noChangeAspect="1"/>
          </p:cNvPicPr>
          <p:nvPr/>
        </p:nvPicPr>
        <p:blipFill>
          <a:blip r:embed="rId3"/>
          <a:stretch>
            <a:fillRect/>
          </a:stretch>
        </p:blipFill>
        <p:spPr>
          <a:xfrm>
            <a:off x="0" y="858281"/>
            <a:ext cx="9144000" cy="3840884"/>
          </a:xfrm>
          <a:prstGeom prst="rect">
            <a:avLst/>
          </a:prstGeom>
        </p:spPr>
      </p:pic>
      <p:sp>
        <p:nvSpPr>
          <p:cNvPr id="6" name="Rectangle 5">
            <a:extLst>
              <a:ext uri="{FF2B5EF4-FFF2-40B4-BE49-F238E27FC236}">
                <a16:creationId xmlns:a16="http://schemas.microsoft.com/office/drawing/2014/main" id="{F64AD157-63EE-403C-8338-12258712B676}"/>
              </a:ext>
            </a:extLst>
          </p:cNvPr>
          <p:cNvSpPr/>
          <p:nvPr/>
        </p:nvSpPr>
        <p:spPr>
          <a:xfrm>
            <a:off x="2365513" y="2113704"/>
            <a:ext cx="1424609" cy="2887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0EF8513-2544-4FFD-9C3D-8A5166BECE6F}"/>
              </a:ext>
            </a:extLst>
          </p:cNvPr>
          <p:cNvPicPr>
            <a:picLocks noChangeAspect="1"/>
          </p:cNvPicPr>
          <p:nvPr/>
        </p:nvPicPr>
        <p:blipFill>
          <a:blip r:embed="rId4"/>
          <a:stretch>
            <a:fillRect/>
          </a:stretch>
        </p:blipFill>
        <p:spPr>
          <a:xfrm>
            <a:off x="0" y="2519171"/>
            <a:ext cx="9144000" cy="3572774"/>
          </a:xfrm>
          <a:prstGeom prst="rect">
            <a:avLst/>
          </a:prstGeom>
        </p:spPr>
      </p:pic>
      <p:pic>
        <p:nvPicPr>
          <p:cNvPr id="8" name="Picture 7">
            <a:extLst>
              <a:ext uri="{FF2B5EF4-FFF2-40B4-BE49-F238E27FC236}">
                <a16:creationId xmlns:a16="http://schemas.microsoft.com/office/drawing/2014/main" id="{7DCEB26F-B207-4BC2-AEAE-21E8CCDF4579}"/>
              </a:ext>
            </a:extLst>
          </p:cNvPr>
          <p:cNvPicPr>
            <a:picLocks noChangeAspect="1"/>
          </p:cNvPicPr>
          <p:nvPr/>
        </p:nvPicPr>
        <p:blipFill>
          <a:blip r:embed="rId5"/>
          <a:stretch>
            <a:fillRect/>
          </a:stretch>
        </p:blipFill>
        <p:spPr>
          <a:xfrm>
            <a:off x="0" y="2512458"/>
            <a:ext cx="9144000" cy="3751032"/>
          </a:xfrm>
          <a:prstGeom prst="rect">
            <a:avLst/>
          </a:prstGeom>
        </p:spPr>
      </p:pic>
      <p:sp>
        <p:nvSpPr>
          <p:cNvPr id="9" name="Rectangle 8">
            <a:extLst>
              <a:ext uri="{FF2B5EF4-FFF2-40B4-BE49-F238E27FC236}">
                <a16:creationId xmlns:a16="http://schemas.microsoft.com/office/drawing/2014/main" id="{DCE26B6F-1FB8-4EFB-B5F1-60AD4ADA71C0}"/>
              </a:ext>
            </a:extLst>
          </p:cNvPr>
          <p:cNvSpPr/>
          <p:nvPr/>
        </p:nvSpPr>
        <p:spPr>
          <a:xfrm>
            <a:off x="2729948" y="5883965"/>
            <a:ext cx="2703443" cy="26883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423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stretch>
            <a:fillRect/>
          </a:stretch>
        </p:blipFill>
        <p:spPr>
          <a:xfrm>
            <a:off x="0" y="1417638"/>
            <a:ext cx="9144000" cy="4165961"/>
          </a:xfrm>
          <a:prstGeom prst="rect">
            <a:avLst/>
          </a:prstGeom>
        </p:spPr>
      </p:pic>
      <p:pic>
        <p:nvPicPr>
          <p:cNvPr id="4" name="Picture 3"/>
          <p:cNvPicPr>
            <a:picLocks noChangeAspect="1"/>
          </p:cNvPicPr>
          <p:nvPr/>
        </p:nvPicPr>
        <p:blipFill>
          <a:blip r:embed="rId3"/>
          <a:stretch>
            <a:fillRect/>
          </a:stretch>
        </p:blipFill>
        <p:spPr>
          <a:xfrm>
            <a:off x="6465267" y="533412"/>
            <a:ext cx="2562823" cy="625451"/>
          </a:xfrm>
          <a:prstGeom prst="rect">
            <a:avLst/>
          </a:prstGeom>
        </p:spPr>
      </p:pic>
      <p:sp>
        <p:nvSpPr>
          <p:cNvPr id="5" name="TextBox 4"/>
          <p:cNvSpPr txBox="1"/>
          <p:nvPr/>
        </p:nvSpPr>
        <p:spPr>
          <a:xfrm>
            <a:off x="269823" y="533412"/>
            <a:ext cx="5546361" cy="369332"/>
          </a:xfrm>
          <a:prstGeom prst="rect">
            <a:avLst/>
          </a:prstGeom>
          <a:noFill/>
        </p:spPr>
        <p:txBody>
          <a:bodyPr wrap="square" rtlCol="0">
            <a:spAutoFit/>
          </a:bodyPr>
          <a:lstStyle/>
          <a:p>
            <a:r>
              <a:rPr lang="en-US" altLang="zh-CN" dirty="0"/>
              <a:t>www.sciencedirect.com</a:t>
            </a:r>
            <a:endParaRPr lang="en-US" dirty="0"/>
          </a:p>
        </p:txBody>
      </p:sp>
    </p:spTree>
    <p:extLst>
      <p:ext uri="{BB962C8B-B14F-4D97-AF65-F5344CB8AC3E}">
        <p14:creationId xmlns:p14="http://schemas.microsoft.com/office/powerpoint/2010/main" val="41749390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5" y="4629821"/>
            <a:ext cx="718185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176290"/>
            <a:ext cx="879475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77" y="2996952"/>
            <a:ext cx="73660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快速搜索及高级搜索</a:t>
            </a:r>
          </a:p>
        </p:txBody>
      </p:sp>
      <p:sp>
        <p:nvSpPr>
          <p:cNvPr id="24" name="Rectangle 7"/>
          <p:cNvSpPr>
            <a:spLocks noChangeArrowheads="1"/>
          </p:cNvSpPr>
          <p:nvPr/>
        </p:nvSpPr>
        <p:spPr bwMode="auto">
          <a:xfrm>
            <a:off x="1563775" y="2035490"/>
            <a:ext cx="5832649" cy="741288"/>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开放获取</a:t>
            </a:r>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34" name="Rectangle 7"/>
          <p:cNvSpPr>
            <a:spLocks noChangeArrowheads="1"/>
          </p:cNvSpPr>
          <p:nvPr/>
        </p:nvSpPr>
        <p:spPr bwMode="auto">
          <a:xfrm>
            <a:off x="672977" y="3156832"/>
            <a:ext cx="7139384" cy="2151520"/>
          </a:xfrm>
          <a:prstGeom prst="rect">
            <a:avLst/>
          </a:prstGeom>
          <a:noFill/>
          <a:ln w="19050">
            <a:solidFill>
              <a:srgbClr val="366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四大学科类型</a:t>
            </a:r>
          </a:p>
        </p:txBody>
      </p:sp>
      <p:sp>
        <p:nvSpPr>
          <p:cNvPr id="45"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sz="2800" b="1" dirty="0">
                <a:solidFill>
                  <a:srgbClr val="FF8200"/>
                </a:solidFill>
                <a:latin typeface="微软雅黑" panose="020B0503020204020204" pitchFamily="34" charset="-122"/>
                <a:ea typeface="微软雅黑" panose="020B0503020204020204" pitchFamily="34" charset="-122"/>
              </a:rPr>
              <a:t>SD </a:t>
            </a:r>
            <a:r>
              <a:rPr lang="zh-CN" altLang="en-US" sz="2800" b="1" dirty="0">
                <a:solidFill>
                  <a:srgbClr val="FF8200"/>
                </a:solidFill>
                <a:latin typeface="微软雅黑" panose="020B0503020204020204" pitchFamily="34" charset="-122"/>
                <a:ea typeface="微软雅黑" panose="020B0503020204020204" pitchFamily="34" charset="-122"/>
              </a:rPr>
              <a:t>主页</a:t>
            </a:r>
          </a:p>
        </p:txBody>
      </p:sp>
      <p:pic>
        <p:nvPicPr>
          <p:cNvPr id="4" name="Picture 3"/>
          <p:cNvPicPr>
            <a:picLocks noChangeAspect="1"/>
          </p:cNvPicPr>
          <p:nvPr/>
        </p:nvPicPr>
        <p:blipFill>
          <a:blip r:embed="rId5"/>
          <a:stretch>
            <a:fillRect/>
          </a:stretch>
        </p:blipFill>
        <p:spPr>
          <a:xfrm>
            <a:off x="0" y="820393"/>
            <a:ext cx="9144000" cy="376748"/>
          </a:xfrm>
          <a:prstGeom prst="rect">
            <a:avLst/>
          </a:prstGeom>
        </p:spPr>
      </p:pic>
      <p:sp>
        <p:nvSpPr>
          <p:cNvPr id="3" name="TextBox 2">
            <a:extLst>
              <a:ext uri="{FF2B5EF4-FFF2-40B4-BE49-F238E27FC236}">
                <a16:creationId xmlns:a16="http://schemas.microsoft.com/office/drawing/2014/main" id="{AEDAD51E-CFA2-4D96-A497-69F2CA4447A7}"/>
              </a:ext>
            </a:extLst>
          </p:cNvPr>
          <p:cNvSpPr txBox="1"/>
          <p:nvPr/>
        </p:nvSpPr>
        <p:spPr>
          <a:xfrm>
            <a:off x="7812361" y="820393"/>
            <a:ext cx="947326" cy="369332"/>
          </a:xfrm>
          <a:prstGeom prst="rect">
            <a:avLst/>
          </a:prstGeom>
          <a:noFill/>
          <a:ln>
            <a:solidFill>
              <a:schemeClr val="accent1"/>
            </a:solidFill>
          </a:ln>
        </p:spPr>
        <p:txBody>
          <a:bodyPr wrap="square" rtlCol="0">
            <a:spAutoFit/>
          </a:bodyPr>
          <a:lstStyle/>
          <a:p>
            <a:endParaRPr lang="en-US" dirty="0"/>
          </a:p>
        </p:txBody>
      </p:sp>
      <p:pic>
        <p:nvPicPr>
          <p:cNvPr id="5" name="Picture 4">
            <a:extLst>
              <a:ext uri="{FF2B5EF4-FFF2-40B4-BE49-F238E27FC236}">
                <a16:creationId xmlns:a16="http://schemas.microsoft.com/office/drawing/2014/main" id="{54F732EF-6648-45B6-A11E-DD6E6634FACA}"/>
              </a:ext>
            </a:extLst>
          </p:cNvPr>
          <p:cNvPicPr>
            <a:picLocks noChangeAspect="1"/>
          </p:cNvPicPr>
          <p:nvPr/>
        </p:nvPicPr>
        <p:blipFill>
          <a:blip r:embed="rId6"/>
          <a:stretch>
            <a:fillRect/>
          </a:stretch>
        </p:blipFill>
        <p:spPr>
          <a:xfrm>
            <a:off x="5789098" y="1204250"/>
            <a:ext cx="2362200" cy="3609975"/>
          </a:xfrm>
          <a:prstGeom prst="rect">
            <a:avLst/>
          </a:prstGeom>
        </p:spPr>
      </p:pic>
    </p:spTree>
    <p:extLst>
      <p:ext uri="{BB962C8B-B14F-4D97-AF65-F5344CB8AC3E}">
        <p14:creationId xmlns:p14="http://schemas.microsoft.com/office/powerpoint/2010/main" val="696676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550945"/>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Rectangle 8"/>
          <p:cNvSpPr/>
          <p:nvPr/>
        </p:nvSpPr>
        <p:spPr>
          <a:xfrm>
            <a:off x="0" y="3204618"/>
            <a:ext cx="857250" cy="20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Rectangle 9"/>
          <p:cNvSpPr/>
          <p:nvPr/>
        </p:nvSpPr>
        <p:spPr>
          <a:xfrm>
            <a:off x="0" y="3831951"/>
            <a:ext cx="857250" cy="201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22" t="476" r="23086"/>
          <a:stretch/>
        </p:blipFill>
        <p:spPr>
          <a:xfrm flipH="1">
            <a:off x="5300869" y="1136220"/>
            <a:ext cx="3843129" cy="4864530"/>
          </a:xfrm>
          <a:prstGeom prst="rect">
            <a:avLst/>
          </a:prstGeom>
        </p:spPr>
      </p:pic>
      <p:sp>
        <p:nvSpPr>
          <p:cNvPr id="2" name="TextBox 1"/>
          <p:cNvSpPr txBox="1"/>
          <p:nvPr/>
        </p:nvSpPr>
        <p:spPr>
          <a:xfrm>
            <a:off x="1040945" y="2460962"/>
            <a:ext cx="3000375" cy="369332"/>
          </a:xfrm>
          <a:prstGeom prst="rect">
            <a:avLst/>
          </a:prstGeom>
          <a:noFill/>
        </p:spPr>
        <p:txBody>
          <a:bodyPr wrap="square" rtlCol="0">
            <a:spAutoFit/>
          </a:bodyPr>
          <a:lstStyle/>
          <a:p>
            <a:r>
              <a:rPr lang="en-US" dirty="0"/>
              <a:t>Elsevier</a:t>
            </a:r>
            <a:r>
              <a:rPr lang="zh-CN" altLang="en-US" dirty="0"/>
              <a:t>及其出版內容</a:t>
            </a:r>
            <a:endParaRPr lang="en-US" dirty="0"/>
          </a:p>
        </p:txBody>
      </p:sp>
      <p:sp>
        <p:nvSpPr>
          <p:cNvPr id="12" name="TextBox 11"/>
          <p:cNvSpPr txBox="1"/>
          <p:nvPr/>
        </p:nvSpPr>
        <p:spPr>
          <a:xfrm>
            <a:off x="1007933" y="2993628"/>
            <a:ext cx="3943350" cy="646331"/>
          </a:xfrm>
          <a:prstGeom prst="rect">
            <a:avLst/>
          </a:prstGeom>
          <a:noFill/>
        </p:spPr>
        <p:txBody>
          <a:bodyPr wrap="square" rtlCol="0">
            <a:spAutoFit/>
          </a:bodyPr>
          <a:lstStyle/>
          <a:p>
            <a:r>
              <a:rPr lang="zh-CN" altLang="en-US" dirty="0"/>
              <a:t>青海大学大学科研产出分析及</a:t>
            </a:r>
            <a:r>
              <a:rPr lang="en-US" altLang="zh-CN" dirty="0"/>
              <a:t>Elsevier</a:t>
            </a:r>
            <a:r>
              <a:rPr lang="zh-CN" altLang="en-US" dirty="0"/>
              <a:t>相关优质出版内容推荐</a:t>
            </a:r>
            <a:endParaRPr lang="en-US" dirty="0"/>
          </a:p>
        </p:txBody>
      </p:sp>
      <p:sp>
        <p:nvSpPr>
          <p:cNvPr id="15" name="TextBox 14"/>
          <p:cNvSpPr txBox="1"/>
          <p:nvPr/>
        </p:nvSpPr>
        <p:spPr>
          <a:xfrm>
            <a:off x="1007933" y="3732956"/>
            <a:ext cx="3943350" cy="646331"/>
          </a:xfrm>
          <a:prstGeom prst="rect">
            <a:avLst/>
          </a:prstGeom>
          <a:noFill/>
        </p:spPr>
        <p:txBody>
          <a:bodyPr wrap="square" rtlCol="0">
            <a:spAutoFit/>
          </a:bodyPr>
          <a:lstStyle/>
          <a:p>
            <a:r>
              <a:rPr lang="en-US" dirty="0"/>
              <a:t>S</a:t>
            </a:r>
            <a:r>
              <a:rPr lang="en-US" altLang="zh-CN" dirty="0"/>
              <a:t>copus + </a:t>
            </a:r>
            <a:r>
              <a:rPr lang="en-US" dirty="0"/>
              <a:t>S</a:t>
            </a:r>
            <a:r>
              <a:rPr lang="en-US" altLang="zh-CN" dirty="0"/>
              <a:t>cienceDirect</a:t>
            </a:r>
            <a:r>
              <a:rPr lang="zh-CN" altLang="en-US" dirty="0"/>
              <a:t>平台帮助青海大大学研究人员快速定位所需内容</a:t>
            </a:r>
            <a:endParaRPr lang="en-US" dirty="0"/>
          </a:p>
        </p:txBody>
      </p:sp>
      <p:sp>
        <p:nvSpPr>
          <p:cNvPr id="11" name="Rectangle 10"/>
          <p:cNvSpPr/>
          <p:nvPr/>
        </p:nvSpPr>
        <p:spPr>
          <a:xfrm>
            <a:off x="-5412" y="4442683"/>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p:cNvSpPr txBox="1"/>
          <p:nvPr/>
        </p:nvSpPr>
        <p:spPr>
          <a:xfrm>
            <a:off x="1035533" y="4370192"/>
            <a:ext cx="4397858" cy="369332"/>
          </a:xfrm>
          <a:prstGeom prst="rect">
            <a:avLst/>
          </a:prstGeom>
          <a:noFill/>
        </p:spPr>
        <p:txBody>
          <a:bodyPr wrap="square" rtlCol="0">
            <a:spAutoFit/>
          </a:bodyPr>
          <a:lstStyle/>
          <a:p>
            <a:r>
              <a:rPr lang="zh-CN" altLang="en-US" dirty="0"/>
              <a:t>科研论文发表导论</a:t>
            </a:r>
            <a:endParaRPr lang="en-US" dirty="0"/>
          </a:p>
        </p:txBody>
      </p:sp>
    </p:spTree>
    <p:extLst>
      <p:ext uri="{BB962C8B-B14F-4D97-AF65-F5344CB8AC3E}">
        <p14:creationId xmlns:p14="http://schemas.microsoft.com/office/powerpoint/2010/main" val="35490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ltLang="zh-CN" sz="2000" dirty="0"/>
            </a:br>
            <a:r>
              <a:rPr lang="zh-CN" altLang="en-US" sz="2000" dirty="0"/>
              <a:t>打开</a:t>
            </a:r>
            <a:r>
              <a:rPr lang="en-US" altLang="zh-CN" sz="2000" dirty="0"/>
              <a:t>SD</a:t>
            </a:r>
            <a:r>
              <a:rPr lang="zh-CN" altLang="en-US" sz="2000" dirty="0"/>
              <a:t>主页，用自己的用户名密码登录后，下方</a:t>
            </a:r>
            <a:r>
              <a:rPr lang="en-US" altLang="zh-CN" sz="2000" dirty="0"/>
              <a:t>Activate remote access</a:t>
            </a:r>
            <a:r>
              <a:rPr lang="zh-CN" altLang="en-US" sz="2000" dirty="0"/>
              <a:t>按钮</a:t>
            </a:r>
            <a:endParaRPr lang="en-US" sz="2000" dirty="0"/>
          </a:p>
        </p:txBody>
      </p:sp>
      <p:pic>
        <p:nvPicPr>
          <p:cNvPr id="3" name="Picture 2"/>
          <p:cNvPicPr>
            <a:picLocks noChangeAspect="1"/>
          </p:cNvPicPr>
          <p:nvPr/>
        </p:nvPicPr>
        <p:blipFill>
          <a:blip r:embed="rId3"/>
          <a:stretch>
            <a:fillRect/>
          </a:stretch>
        </p:blipFill>
        <p:spPr>
          <a:xfrm>
            <a:off x="4359" y="1804893"/>
            <a:ext cx="9144000" cy="4337711"/>
          </a:xfrm>
          <a:prstGeom prst="rect">
            <a:avLst/>
          </a:prstGeom>
        </p:spPr>
      </p:pic>
      <p:sp>
        <p:nvSpPr>
          <p:cNvPr id="4" name="Frame 3"/>
          <p:cNvSpPr/>
          <p:nvPr/>
        </p:nvSpPr>
        <p:spPr>
          <a:xfrm>
            <a:off x="2081718" y="5350212"/>
            <a:ext cx="836579" cy="428017"/>
          </a:xfrm>
          <a:prstGeom prst="fram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3565A"/>
              </a:solidFill>
            </a:endParaRPr>
          </a:p>
        </p:txBody>
      </p:sp>
    </p:spTree>
    <p:extLst>
      <p:ext uri="{BB962C8B-B14F-4D97-AF65-F5344CB8AC3E}">
        <p14:creationId xmlns:p14="http://schemas.microsoft.com/office/powerpoint/2010/main" val="125875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p>
        </p:txBody>
      </p:sp>
      <p:sp>
        <p:nvSpPr>
          <p:cNvPr id="6" name="Title 1"/>
          <p:cNvSpPr txBox="1"/>
          <p:nvPr/>
        </p:nvSpPr>
        <p:spPr>
          <a:xfrm>
            <a:off x="198599" y="535984"/>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论文评价度量指标</a:t>
            </a:r>
          </a:p>
        </p:txBody>
      </p:sp>
      <p:pic>
        <p:nvPicPr>
          <p:cNvPr id="2" name="Picture 1">
            <a:extLst>
              <a:ext uri="{FF2B5EF4-FFF2-40B4-BE49-F238E27FC236}">
                <a16:creationId xmlns:a16="http://schemas.microsoft.com/office/drawing/2014/main" id="{BB9B09E4-E6CD-4ABF-81B4-0ED7542FE303}"/>
              </a:ext>
            </a:extLst>
          </p:cNvPr>
          <p:cNvPicPr>
            <a:picLocks noChangeAspect="1"/>
          </p:cNvPicPr>
          <p:nvPr/>
        </p:nvPicPr>
        <p:blipFill rotWithShape="1">
          <a:blip r:embed="rId2"/>
          <a:srcRect t="5314"/>
          <a:stretch/>
        </p:blipFill>
        <p:spPr>
          <a:xfrm>
            <a:off x="198599" y="1007165"/>
            <a:ext cx="8746802" cy="5796352"/>
          </a:xfrm>
          <a:prstGeom prst="rect">
            <a:avLst/>
          </a:prstGeom>
        </p:spPr>
      </p:pic>
      <p:sp>
        <p:nvSpPr>
          <p:cNvPr id="8" name="Rectangle 7">
            <a:extLst>
              <a:ext uri="{FF2B5EF4-FFF2-40B4-BE49-F238E27FC236}">
                <a16:creationId xmlns:a16="http://schemas.microsoft.com/office/drawing/2014/main" id="{AB187A5C-D10F-4751-9097-AA6FD5D24D99}"/>
              </a:ext>
            </a:extLst>
          </p:cNvPr>
          <p:cNvSpPr/>
          <p:nvPr/>
        </p:nvSpPr>
        <p:spPr>
          <a:xfrm>
            <a:off x="6281530" y="1417983"/>
            <a:ext cx="2054087" cy="20110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8BE9EA7-AF87-494B-9AB5-EB927CD07966}"/>
              </a:ext>
            </a:extLst>
          </p:cNvPr>
          <p:cNvSpPr/>
          <p:nvPr/>
        </p:nvSpPr>
        <p:spPr>
          <a:xfrm>
            <a:off x="6281530" y="3501888"/>
            <a:ext cx="2054087" cy="2931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0BAC90-4FA4-4741-98D2-DFB3036FC4E8}"/>
              </a:ext>
            </a:extLst>
          </p:cNvPr>
          <p:cNvSpPr/>
          <p:nvPr/>
        </p:nvSpPr>
        <p:spPr>
          <a:xfrm>
            <a:off x="6281529" y="3867936"/>
            <a:ext cx="2054087" cy="227746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FA448E2-4DDE-4ED7-A301-828A82C59D84}"/>
              </a:ext>
            </a:extLst>
          </p:cNvPr>
          <p:cNvPicPr>
            <a:picLocks noChangeAspect="1"/>
          </p:cNvPicPr>
          <p:nvPr/>
        </p:nvPicPr>
        <p:blipFill>
          <a:blip r:embed="rId3"/>
          <a:stretch>
            <a:fillRect/>
          </a:stretch>
        </p:blipFill>
        <p:spPr>
          <a:xfrm>
            <a:off x="1544356" y="2945653"/>
            <a:ext cx="3980747" cy="3318427"/>
          </a:xfrm>
          <a:prstGeom prst="rect">
            <a:avLst/>
          </a:prstGeom>
        </p:spPr>
      </p:pic>
      <p:sp>
        <p:nvSpPr>
          <p:cNvPr id="13" name="Rectangle 12">
            <a:extLst>
              <a:ext uri="{FF2B5EF4-FFF2-40B4-BE49-F238E27FC236}">
                <a16:creationId xmlns:a16="http://schemas.microsoft.com/office/drawing/2014/main" id="{C53D5D63-0B43-444B-9BC0-8F8B82A981FE}"/>
              </a:ext>
            </a:extLst>
          </p:cNvPr>
          <p:cNvSpPr/>
          <p:nvPr/>
        </p:nvSpPr>
        <p:spPr>
          <a:xfrm>
            <a:off x="556591" y="2792390"/>
            <a:ext cx="583096" cy="22701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20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93" t="22690" r="31361" b="7383"/>
          <a:stretch>
            <a:fillRect/>
          </a:stretch>
        </p:blipFill>
        <p:spPr>
          <a:xfrm>
            <a:off x="413886" y="1516585"/>
            <a:ext cx="5736753" cy="4845483"/>
          </a:xfrm>
          <a:prstGeom prst="rect">
            <a:avLst/>
          </a:prstGeom>
        </p:spPr>
      </p:pic>
      <p:sp>
        <p:nvSpPr>
          <p:cNvPr id="6" name="Rectangle 5"/>
          <p:cNvSpPr/>
          <p:nvPr/>
        </p:nvSpPr>
        <p:spPr>
          <a:xfrm>
            <a:off x="3311091" y="5308350"/>
            <a:ext cx="687699" cy="18118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C00000"/>
              </a:solidFill>
            </a:endParaRPr>
          </a:p>
        </p:txBody>
      </p:sp>
      <p:sp>
        <p:nvSpPr>
          <p:cNvPr id="7" name="Rectangle 6"/>
          <p:cNvSpPr/>
          <p:nvPr/>
        </p:nvSpPr>
        <p:spPr>
          <a:xfrm>
            <a:off x="6510045" y="4586123"/>
            <a:ext cx="1882642" cy="40858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Fundamentals</a:t>
            </a:r>
            <a:endParaRPr lang="en-US" b="1" dirty="0">
              <a:solidFill>
                <a:prstClr val="black"/>
              </a:solidFill>
              <a:latin typeface="Nexus"/>
            </a:endParaRPr>
          </a:p>
        </p:txBody>
      </p:sp>
      <p:sp>
        <p:nvSpPr>
          <p:cNvPr id="8" name="Rectangle 7"/>
          <p:cNvSpPr/>
          <p:nvPr/>
        </p:nvSpPr>
        <p:spPr>
          <a:xfrm>
            <a:off x="6449012" y="2689198"/>
            <a:ext cx="2001966" cy="41826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Latest Research </a:t>
            </a:r>
            <a:endParaRPr lang="en-US" b="1" dirty="0">
              <a:solidFill>
                <a:prstClr val="black"/>
              </a:solidFill>
              <a:latin typeface="Nexus"/>
            </a:endParaRPr>
          </a:p>
        </p:txBody>
      </p:sp>
      <p:sp>
        <p:nvSpPr>
          <p:cNvPr id="9" name="Rectangle 8"/>
          <p:cNvSpPr/>
          <p:nvPr/>
        </p:nvSpPr>
        <p:spPr>
          <a:xfrm>
            <a:off x="6480629" y="3609607"/>
            <a:ext cx="1960258" cy="38828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Methods</a:t>
            </a:r>
            <a:endParaRPr lang="en-US" b="1" dirty="0">
              <a:solidFill>
                <a:prstClr val="black"/>
              </a:solidFill>
              <a:latin typeface="Nexus"/>
            </a:endParaRPr>
          </a:p>
        </p:txBody>
      </p:sp>
      <p:sp>
        <p:nvSpPr>
          <p:cNvPr id="10" name="Rectangle 9"/>
          <p:cNvSpPr/>
          <p:nvPr/>
        </p:nvSpPr>
        <p:spPr>
          <a:xfrm>
            <a:off x="6516328" y="5521719"/>
            <a:ext cx="1913160" cy="41340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Definitions</a:t>
            </a:r>
            <a:endParaRPr lang="en-US" b="1" dirty="0">
              <a:solidFill>
                <a:prstClr val="black"/>
              </a:solidFill>
              <a:latin typeface="Nexus"/>
            </a:endParaRPr>
          </a:p>
        </p:txBody>
      </p:sp>
      <p:cxnSp>
        <p:nvCxnSpPr>
          <p:cNvPr id="11" name="Straight Arrow Connector 10"/>
          <p:cNvCxnSpPr>
            <a:endCxn id="7" idx="1"/>
          </p:cNvCxnSpPr>
          <p:nvPr/>
        </p:nvCxnSpPr>
        <p:spPr>
          <a:xfrm flipV="1">
            <a:off x="4015410" y="4777081"/>
            <a:ext cx="2494635" cy="61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a:endCxn id="10" idx="1"/>
          </p:cNvCxnSpPr>
          <p:nvPr/>
        </p:nvCxnSpPr>
        <p:spPr>
          <a:xfrm>
            <a:off x="3998790" y="5386242"/>
            <a:ext cx="2517775" cy="3295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flipV="1">
            <a:off x="3998790" y="3810161"/>
            <a:ext cx="2482215" cy="15957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1"/>
          </p:cNvCxnSpPr>
          <p:nvPr/>
        </p:nvCxnSpPr>
        <p:spPr>
          <a:xfrm flipV="1">
            <a:off x="4015410" y="2885632"/>
            <a:ext cx="2433602" cy="2457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itle 2"/>
          <p:cNvSpPr txBox="1"/>
          <p:nvPr/>
        </p:nvSpPr>
        <p:spPr>
          <a:xfrm>
            <a:off x="185703" y="92729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Example: think about how we understand a new or unfamiliar concepts we find in a journal article </a:t>
            </a:r>
          </a:p>
          <a:p>
            <a:r>
              <a:rPr lang="zh-CN" altLang="en-GB" sz="1600" dirty="0"/>
              <a:t>举例：想想我们如何理解一篇期刊文章中的一个新概念或不熟悉概念</a:t>
            </a:r>
          </a:p>
        </p:txBody>
      </p:sp>
      <p:cxnSp>
        <p:nvCxnSpPr>
          <p:cNvPr id="21" name="Straight Connector 20"/>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6551930" y="3151505"/>
            <a:ext cx="1840865" cy="368300"/>
          </a:xfrm>
          <a:prstGeom prst="rect">
            <a:avLst/>
          </a:prstGeom>
          <a:noFill/>
        </p:spPr>
        <p:txBody>
          <a:bodyPr wrap="square" rtlCol="0">
            <a:spAutoFit/>
          </a:bodyPr>
          <a:lstStyle/>
          <a:p>
            <a:pPr algn="ctr"/>
            <a:r>
              <a:rPr lang="zh-CN" altLang="en-US" dirty="0"/>
              <a:t>最新研究</a:t>
            </a:r>
          </a:p>
        </p:txBody>
      </p:sp>
      <p:sp>
        <p:nvSpPr>
          <p:cNvPr id="3" name="文本框 2"/>
          <p:cNvSpPr txBox="1"/>
          <p:nvPr/>
        </p:nvSpPr>
        <p:spPr>
          <a:xfrm>
            <a:off x="6510020" y="3997325"/>
            <a:ext cx="1840865" cy="368300"/>
          </a:xfrm>
          <a:prstGeom prst="rect">
            <a:avLst/>
          </a:prstGeom>
          <a:noFill/>
        </p:spPr>
        <p:txBody>
          <a:bodyPr wrap="square" rtlCol="0">
            <a:spAutoFit/>
          </a:bodyPr>
          <a:lstStyle/>
          <a:p>
            <a:pPr algn="ctr"/>
            <a:r>
              <a:rPr lang="zh-CN" altLang="en-US" dirty="0"/>
              <a:t>方法</a:t>
            </a:r>
          </a:p>
        </p:txBody>
      </p:sp>
      <p:sp>
        <p:nvSpPr>
          <p:cNvPr id="5" name="文本框 4"/>
          <p:cNvSpPr txBox="1"/>
          <p:nvPr/>
        </p:nvSpPr>
        <p:spPr>
          <a:xfrm>
            <a:off x="6540500" y="5028565"/>
            <a:ext cx="1840865" cy="368300"/>
          </a:xfrm>
          <a:prstGeom prst="rect">
            <a:avLst/>
          </a:prstGeom>
          <a:noFill/>
        </p:spPr>
        <p:txBody>
          <a:bodyPr wrap="square" rtlCol="0">
            <a:spAutoFit/>
          </a:bodyPr>
          <a:lstStyle/>
          <a:p>
            <a:pPr algn="ctr"/>
            <a:r>
              <a:rPr lang="zh-CN" altLang="en-US"/>
              <a:t>基础</a:t>
            </a:r>
          </a:p>
        </p:txBody>
      </p:sp>
      <p:sp>
        <p:nvSpPr>
          <p:cNvPr id="13" name="文本框 12"/>
          <p:cNvSpPr txBox="1"/>
          <p:nvPr/>
        </p:nvSpPr>
        <p:spPr>
          <a:xfrm>
            <a:off x="6570345" y="5993765"/>
            <a:ext cx="1840865" cy="368300"/>
          </a:xfrm>
          <a:prstGeom prst="rect">
            <a:avLst/>
          </a:prstGeom>
          <a:noFill/>
        </p:spPr>
        <p:txBody>
          <a:bodyPr wrap="square" rtlCol="0">
            <a:spAutoFit/>
          </a:bodyPr>
          <a:lstStyle/>
          <a:p>
            <a:pPr algn="ctr"/>
            <a:r>
              <a:rPr lang="zh-CN" altLang="en-US" dirty="0"/>
              <a:t>定义</a:t>
            </a:r>
          </a:p>
        </p:txBody>
      </p:sp>
      <p:sp>
        <p:nvSpPr>
          <p:cNvPr id="20" name="Text Placeholder 2">
            <a:extLst>
              <a:ext uri="{FF2B5EF4-FFF2-40B4-BE49-F238E27FC236}">
                <a16:creationId xmlns:a16="http://schemas.microsoft.com/office/drawing/2014/main" id="{A95F4C9C-AEC0-44D6-A426-4906BA950E73}"/>
              </a:ext>
            </a:extLst>
          </p:cNvPr>
          <p:cNvSpPr txBox="1">
            <a:spLocks/>
          </p:cNvSpPr>
          <p:nvPr/>
        </p:nvSpPr>
        <p:spPr>
          <a:xfrm>
            <a:off x="287283" y="398373"/>
            <a:ext cx="8064509" cy="50525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50" b="1" dirty="0">
                <a:solidFill>
                  <a:schemeClr val="accent1"/>
                </a:solidFill>
                <a:latin typeface="Arial Bold"/>
                <a:ea typeface="+mj-ea"/>
                <a:cs typeface="Arial Bold"/>
              </a:rPr>
              <a:t>ScienceDirect</a:t>
            </a:r>
            <a:r>
              <a:rPr lang="zh-CN" altLang="en-US" sz="2250" b="1" dirty="0">
                <a:solidFill>
                  <a:schemeClr val="accent1"/>
                </a:solidFill>
                <a:latin typeface="Arial Bold"/>
                <a:ea typeface="+mj-ea"/>
                <a:cs typeface="Arial Bold"/>
              </a:rPr>
              <a:t>主题帮助研究人员发现工作流中的关键信息</a:t>
            </a:r>
            <a:endParaRPr lang="en-US" sz="2250" b="1" dirty="0">
              <a:solidFill>
                <a:schemeClr val="accent1"/>
              </a:solidFill>
              <a:latin typeface="Arial Bold"/>
              <a:ea typeface="+mj-ea"/>
              <a:cs typeface="Arial Bold"/>
            </a:endParaRPr>
          </a:p>
        </p:txBody>
      </p:sp>
    </p:spTree>
    <p:extLst>
      <p:ext uri="{BB962C8B-B14F-4D97-AF65-F5344CB8AC3E}">
        <p14:creationId xmlns:p14="http://schemas.microsoft.com/office/powerpoint/2010/main" val="407280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4418250"/>
            <a:ext cx="9144000" cy="1582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2"/>
          <p:cNvSpPr txBox="1">
            <a:spLocks/>
          </p:cNvSpPr>
          <p:nvPr/>
        </p:nvSpPr>
        <p:spPr>
          <a:xfrm>
            <a:off x="287283" y="872728"/>
            <a:ext cx="8064509" cy="505253"/>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50" b="1" dirty="0">
                <a:solidFill>
                  <a:schemeClr val="accent1"/>
                </a:solidFill>
                <a:latin typeface="Arial Bold"/>
                <a:ea typeface="+mj-ea"/>
                <a:cs typeface="Arial Bold"/>
              </a:rPr>
              <a:t>ScienceDirect</a:t>
            </a:r>
            <a:r>
              <a:rPr lang="zh-CN" altLang="en-US" sz="2250" b="1" dirty="0">
                <a:solidFill>
                  <a:schemeClr val="accent1"/>
                </a:solidFill>
                <a:latin typeface="Arial Bold"/>
                <a:ea typeface="+mj-ea"/>
                <a:cs typeface="Arial Bold"/>
              </a:rPr>
              <a:t>主题帮助研究人员发现工作流中的关键信息</a:t>
            </a:r>
            <a:endParaRPr lang="en-US" sz="2250" b="1" dirty="0">
              <a:solidFill>
                <a:schemeClr val="accent1"/>
              </a:solidFill>
              <a:latin typeface="Arial Bold"/>
              <a:ea typeface="+mj-ea"/>
              <a:cs typeface="Arial Bold"/>
            </a:endParaRPr>
          </a:p>
        </p:txBody>
      </p:sp>
      <p:sp>
        <p:nvSpPr>
          <p:cNvPr id="36" name="Text Placeholder 2"/>
          <p:cNvSpPr txBox="1">
            <a:spLocks/>
          </p:cNvSpPr>
          <p:nvPr/>
        </p:nvSpPr>
        <p:spPr>
          <a:xfrm>
            <a:off x="2239115" y="4586243"/>
            <a:ext cx="1324762" cy="180930"/>
          </a:xfrm>
          <a:prstGeom prst="rect">
            <a:avLst/>
          </a:prstGeom>
        </p:spPr>
        <p:txBody>
          <a:bodyPr lIns="0" tIns="0"/>
          <a:lstStyle>
            <a:lvl1pPr marL="0" indent="0" algn="l" defTabSz="457200" rtl="0" eaLnBrk="1" latinLnBrk="0" hangingPunct="1">
              <a:spcBef>
                <a:spcPct val="20000"/>
              </a:spcBef>
              <a:buFont typeface="Arial"/>
              <a:buNone/>
              <a:defRPr sz="2000" b="1" kern="1200">
                <a:solidFill>
                  <a:schemeClr val="bg2"/>
                </a:solidFill>
                <a:latin typeface="+mn-lt"/>
                <a:ea typeface="+mn-ea"/>
                <a:cs typeface="+mn-cs"/>
              </a:defRPr>
            </a:lvl1pPr>
            <a:lvl2pPr marL="627063" indent="-169863" algn="l" defTabSz="457200" rtl="0" eaLnBrk="1" latinLnBrk="0" hangingPunct="1">
              <a:spcBef>
                <a:spcPct val="20000"/>
              </a:spcBef>
              <a:buFont typeface="Arial"/>
              <a:buChar char="•"/>
              <a:defRPr sz="1800" kern="1200">
                <a:solidFill>
                  <a:schemeClr val="tx1"/>
                </a:solidFill>
                <a:latin typeface="+mn-lt"/>
                <a:ea typeface="+mn-ea"/>
                <a:cs typeface="+mn-cs"/>
              </a:defRPr>
            </a:lvl2pPr>
            <a:lvl3pPr marL="858838" indent="-17145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143000" indent="-171450" algn="l" defTabSz="457200" rtl="0" eaLnBrk="1" latinLnBrk="0" hangingPunct="1">
              <a:spcBef>
                <a:spcPct val="20000"/>
              </a:spcBef>
              <a:buFont typeface="Arial"/>
              <a:buChar char="•"/>
              <a:defRPr sz="1800" kern="1200">
                <a:solidFill>
                  <a:schemeClr val="tx1"/>
                </a:solidFill>
                <a:latin typeface="+mn-lt"/>
                <a:ea typeface="+mn-ea"/>
                <a:cs typeface="+mn-cs"/>
              </a:defRPr>
            </a:lvl4pPr>
            <a:lvl5pPr marL="1427163" indent="-17145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342900">
              <a:spcAft>
                <a:spcPts val="900"/>
              </a:spcAft>
              <a:defRPr/>
            </a:pPr>
            <a:r>
              <a:rPr lang="zh-CN" altLang="en-US" sz="1350" b="0" dirty="0">
                <a:solidFill>
                  <a:srgbClr val="FF8200"/>
                </a:solidFill>
                <a:latin typeface="Arial"/>
              </a:rPr>
              <a:t>简短定义</a:t>
            </a:r>
            <a:r>
              <a:rPr lang="en-US" sz="1050" b="0" dirty="0">
                <a:solidFill>
                  <a:srgbClr val="FF8200"/>
                </a:solidFill>
                <a:latin typeface="Arial"/>
              </a:rPr>
              <a:t>*</a:t>
            </a:r>
          </a:p>
        </p:txBody>
      </p:sp>
      <p:sp>
        <p:nvSpPr>
          <p:cNvPr id="43" name="TextBox 42"/>
          <p:cNvSpPr txBox="1"/>
          <p:nvPr/>
        </p:nvSpPr>
        <p:spPr>
          <a:xfrm>
            <a:off x="4845871" y="5681202"/>
            <a:ext cx="3249938" cy="276999"/>
          </a:xfrm>
          <a:prstGeom prst="rect">
            <a:avLst/>
          </a:prstGeom>
          <a:noFill/>
        </p:spPr>
        <p:txBody>
          <a:bodyPr wrap="square" rtlCol="0">
            <a:spAutoFit/>
          </a:bodyPr>
          <a:lstStyle/>
          <a:p>
            <a:pPr defTabSz="342900">
              <a:defRPr/>
            </a:pPr>
            <a:r>
              <a:rPr lang="en-US" sz="600" dirty="0">
                <a:solidFill>
                  <a:srgbClr val="888B8D"/>
                </a:solidFill>
                <a:latin typeface="Arial"/>
              </a:rPr>
              <a:t>*When a short definition is not available, the longer definition can be found in Book excerpts</a:t>
            </a:r>
          </a:p>
        </p:txBody>
      </p:sp>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27744" y="3030685"/>
            <a:ext cx="3724048" cy="2691245"/>
          </a:xfrm>
          <a:prstGeom prst="rect">
            <a:avLst/>
          </a:prstGeom>
        </p:spPr>
      </p:pic>
      <p:pic>
        <p:nvPicPr>
          <p:cNvPr id="50" name="Picture 49" descr="TopicPage-SangerSequencing-Masked_20170808.png"/>
          <p:cNvPicPr>
            <a:picLocks noChangeAspect="1"/>
          </p:cNvPicPr>
          <p:nvPr/>
        </p:nvPicPr>
        <p:blipFill rotWithShape="1">
          <a:blip r:embed="rId3" cstate="screen">
            <a:extLst>
              <a:ext uri="{28A0092B-C50C-407E-A947-70E740481C1C}">
                <a14:useLocalDpi xmlns:a14="http://schemas.microsoft.com/office/drawing/2010/main"/>
              </a:ext>
            </a:extLst>
          </a:blip>
          <a:srcRect l="2514" t="2772" r="2864" b="8098"/>
          <a:stretch/>
        </p:blipFill>
        <p:spPr>
          <a:xfrm>
            <a:off x="5642682" y="1657350"/>
            <a:ext cx="3001763" cy="2296734"/>
          </a:xfrm>
          <a:prstGeom prst="rect">
            <a:avLst/>
          </a:prstGeom>
          <a:effectLst/>
        </p:spPr>
      </p:pic>
      <p:sp>
        <p:nvSpPr>
          <p:cNvPr id="53" name="Rectangle 52"/>
          <p:cNvSpPr/>
          <p:nvPr/>
        </p:nvSpPr>
        <p:spPr>
          <a:xfrm>
            <a:off x="5714485" y="3040338"/>
            <a:ext cx="1402068" cy="906492"/>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51" name="Rectangle 50"/>
          <p:cNvSpPr/>
          <p:nvPr/>
        </p:nvSpPr>
        <p:spPr>
          <a:xfrm>
            <a:off x="5642682" y="1970698"/>
            <a:ext cx="1694174" cy="499745"/>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61" name="Oval 60"/>
          <p:cNvSpPr/>
          <p:nvPr/>
        </p:nvSpPr>
        <p:spPr>
          <a:xfrm>
            <a:off x="7187008" y="1755163"/>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1</a:t>
            </a:r>
          </a:p>
        </p:txBody>
      </p:sp>
      <p:sp>
        <p:nvSpPr>
          <p:cNvPr id="52" name="Rectangle 51"/>
          <p:cNvSpPr/>
          <p:nvPr/>
        </p:nvSpPr>
        <p:spPr>
          <a:xfrm>
            <a:off x="7816572" y="1998075"/>
            <a:ext cx="831160" cy="698484"/>
          </a:xfrm>
          <a:prstGeom prst="rect">
            <a:avLst/>
          </a:prstGeom>
          <a:noFill/>
          <a:ln w="15875">
            <a:solidFill>
              <a:srgbClr val="FF84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FFFFFF"/>
              </a:solidFill>
              <a:latin typeface="Arial"/>
            </a:endParaRPr>
          </a:p>
        </p:txBody>
      </p:sp>
      <p:sp>
        <p:nvSpPr>
          <p:cNvPr id="59" name="Oval 58"/>
          <p:cNvSpPr/>
          <p:nvPr/>
        </p:nvSpPr>
        <p:spPr>
          <a:xfrm>
            <a:off x="8484284" y="1803951"/>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2</a:t>
            </a:r>
          </a:p>
        </p:txBody>
      </p:sp>
      <p:sp>
        <p:nvSpPr>
          <p:cNvPr id="57" name="Oval 56"/>
          <p:cNvSpPr/>
          <p:nvPr/>
        </p:nvSpPr>
        <p:spPr>
          <a:xfrm>
            <a:off x="6988974" y="2870046"/>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3</a:t>
            </a:r>
          </a:p>
        </p:txBody>
      </p:sp>
      <p:sp>
        <p:nvSpPr>
          <p:cNvPr id="47" name="Rectangle 4"/>
          <p:cNvSpPr/>
          <p:nvPr/>
        </p:nvSpPr>
        <p:spPr>
          <a:xfrm>
            <a:off x="5474530" y="3947785"/>
            <a:ext cx="3169914" cy="1389871"/>
          </a:xfrm>
          <a:custGeom>
            <a:avLst/>
            <a:gdLst>
              <a:gd name="connsiteX0" fmla="*/ 0 w 2019300"/>
              <a:gd name="connsiteY0" fmla="*/ 0 h 554182"/>
              <a:gd name="connsiteX1" fmla="*/ 2019300 w 2019300"/>
              <a:gd name="connsiteY1" fmla="*/ 0 h 554182"/>
              <a:gd name="connsiteX2" fmla="*/ 2019300 w 2019300"/>
              <a:gd name="connsiteY2" fmla="*/ 554182 h 554182"/>
              <a:gd name="connsiteX3" fmla="*/ 0 w 2019300"/>
              <a:gd name="connsiteY3" fmla="*/ 554182 h 554182"/>
              <a:gd name="connsiteX4" fmla="*/ 0 w 2019300"/>
              <a:gd name="connsiteY4" fmla="*/ 0 h 554182"/>
              <a:gd name="connsiteX0" fmla="*/ 0 w 2019300"/>
              <a:gd name="connsiteY0" fmla="*/ 0 h 554182"/>
              <a:gd name="connsiteX1" fmla="*/ 2019300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0 h 554182"/>
              <a:gd name="connsiteX1" fmla="*/ 1645955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5166 h 559348"/>
              <a:gd name="connsiteX1" fmla="*/ 1654392 w 2019300"/>
              <a:gd name="connsiteY1" fmla="*/ 0 h 559348"/>
              <a:gd name="connsiteX2" fmla="*/ 2019300 w 2019300"/>
              <a:gd name="connsiteY2" fmla="*/ 559348 h 559348"/>
              <a:gd name="connsiteX3" fmla="*/ 1246910 w 2019300"/>
              <a:gd name="connsiteY3" fmla="*/ 559348 h 559348"/>
              <a:gd name="connsiteX4" fmla="*/ 0 w 2019300"/>
              <a:gd name="connsiteY4" fmla="*/ 5166 h 559348"/>
              <a:gd name="connsiteX0" fmla="*/ 0 w 4740326"/>
              <a:gd name="connsiteY0" fmla="*/ 948141 h 1502323"/>
              <a:gd name="connsiteX1" fmla="*/ 4740326 w 4740326"/>
              <a:gd name="connsiteY1" fmla="*/ 0 h 1502323"/>
              <a:gd name="connsiteX2" fmla="*/ 2019300 w 4740326"/>
              <a:gd name="connsiteY2" fmla="*/ 1502323 h 1502323"/>
              <a:gd name="connsiteX3" fmla="*/ 1246910 w 4740326"/>
              <a:gd name="connsiteY3" fmla="*/ 1502323 h 1502323"/>
              <a:gd name="connsiteX4" fmla="*/ 0 w 4740326"/>
              <a:gd name="connsiteY4" fmla="*/ 948141 h 1502323"/>
              <a:gd name="connsiteX0" fmla="*/ 223138 w 3493416"/>
              <a:gd name="connsiteY0" fmla="*/ 5166 h 1502323"/>
              <a:gd name="connsiteX1" fmla="*/ 3493416 w 3493416"/>
              <a:gd name="connsiteY1" fmla="*/ 0 h 1502323"/>
              <a:gd name="connsiteX2" fmla="*/ 772390 w 3493416"/>
              <a:gd name="connsiteY2" fmla="*/ 1502323 h 1502323"/>
              <a:gd name="connsiteX3" fmla="*/ 0 w 3493416"/>
              <a:gd name="connsiteY3" fmla="*/ 1502323 h 1502323"/>
              <a:gd name="connsiteX4" fmla="*/ 223138 w 3493416"/>
              <a:gd name="connsiteY4" fmla="*/ 5166 h 1502323"/>
              <a:gd name="connsiteX0" fmla="*/ 170636 w 3440914"/>
              <a:gd name="connsiteY0" fmla="*/ 5166 h 1509467"/>
              <a:gd name="connsiteX1" fmla="*/ 3440914 w 3440914"/>
              <a:gd name="connsiteY1" fmla="*/ 0 h 1509467"/>
              <a:gd name="connsiteX2" fmla="*/ 719888 w 3440914"/>
              <a:gd name="connsiteY2" fmla="*/ 1502323 h 1509467"/>
              <a:gd name="connsiteX3" fmla="*/ 0 w 3440914"/>
              <a:gd name="connsiteY3" fmla="*/ 1509467 h 1509467"/>
              <a:gd name="connsiteX4" fmla="*/ 170636 w 3440914"/>
              <a:gd name="connsiteY4" fmla="*/ 5166 h 1509467"/>
              <a:gd name="connsiteX0" fmla="*/ 204340 w 3440914"/>
              <a:gd name="connsiteY0" fmla="*/ 52791 h 1509467"/>
              <a:gd name="connsiteX1" fmla="*/ 3440914 w 3440914"/>
              <a:gd name="connsiteY1" fmla="*/ 0 h 1509467"/>
              <a:gd name="connsiteX2" fmla="*/ 719888 w 3440914"/>
              <a:gd name="connsiteY2" fmla="*/ 1502323 h 1509467"/>
              <a:gd name="connsiteX3" fmla="*/ 0 w 3440914"/>
              <a:gd name="connsiteY3" fmla="*/ 1509467 h 1509467"/>
              <a:gd name="connsiteX4" fmla="*/ 204340 w 3440914"/>
              <a:gd name="connsiteY4" fmla="*/ 52791 h 1509467"/>
              <a:gd name="connsiteX0" fmla="*/ 186191 w 3440914"/>
              <a:gd name="connsiteY0" fmla="*/ 1991 h 1509467"/>
              <a:gd name="connsiteX1" fmla="*/ 3440914 w 3440914"/>
              <a:gd name="connsiteY1" fmla="*/ 0 h 1509467"/>
              <a:gd name="connsiteX2" fmla="*/ 719888 w 3440914"/>
              <a:gd name="connsiteY2" fmla="*/ 1502323 h 1509467"/>
              <a:gd name="connsiteX3" fmla="*/ 0 w 3440914"/>
              <a:gd name="connsiteY3" fmla="*/ 1509467 h 1509467"/>
              <a:gd name="connsiteX4" fmla="*/ 186191 w 3440914"/>
              <a:gd name="connsiteY4" fmla="*/ 1991 h 1509467"/>
              <a:gd name="connsiteX0" fmla="*/ 186191 w 3446099"/>
              <a:gd name="connsiteY0" fmla="*/ 1991 h 1509467"/>
              <a:gd name="connsiteX1" fmla="*/ 3446099 w 3446099"/>
              <a:gd name="connsiteY1" fmla="*/ 0 h 1509467"/>
              <a:gd name="connsiteX2" fmla="*/ 719888 w 3446099"/>
              <a:gd name="connsiteY2" fmla="*/ 1502323 h 1509467"/>
              <a:gd name="connsiteX3" fmla="*/ 0 w 3446099"/>
              <a:gd name="connsiteY3" fmla="*/ 1509467 h 1509467"/>
              <a:gd name="connsiteX4" fmla="*/ 186191 w 3446099"/>
              <a:gd name="connsiteY4" fmla="*/ 1991 h 1509467"/>
              <a:gd name="connsiteX0" fmla="*/ 191376 w 3451284"/>
              <a:gd name="connsiteY0" fmla="*/ 1991 h 1502323"/>
              <a:gd name="connsiteX1" fmla="*/ 3451284 w 3451284"/>
              <a:gd name="connsiteY1" fmla="*/ 0 h 1502323"/>
              <a:gd name="connsiteX2" fmla="*/ 725073 w 3451284"/>
              <a:gd name="connsiteY2" fmla="*/ 1502323 h 1502323"/>
              <a:gd name="connsiteX3" fmla="*/ 0 w 3451284"/>
              <a:gd name="connsiteY3" fmla="*/ 1499942 h 1502323"/>
              <a:gd name="connsiteX4" fmla="*/ 191376 w 3451284"/>
              <a:gd name="connsiteY4" fmla="*/ 1991 h 1502323"/>
              <a:gd name="connsiteX0" fmla="*/ 191376 w 3451284"/>
              <a:gd name="connsiteY0" fmla="*/ 1991 h 1499942"/>
              <a:gd name="connsiteX1" fmla="*/ 3451284 w 3451284"/>
              <a:gd name="connsiteY1" fmla="*/ 0 h 1499942"/>
              <a:gd name="connsiteX2" fmla="*/ 727666 w 3451284"/>
              <a:gd name="connsiteY2" fmla="*/ 1495973 h 1499942"/>
              <a:gd name="connsiteX3" fmla="*/ 0 w 3451284"/>
              <a:gd name="connsiteY3" fmla="*/ 1499942 h 1499942"/>
              <a:gd name="connsiteX4" fmla="*/ 191376 w 3451284"/>
              <a:gd name="connsiteY4" fmla="*/ 1991 h 1499942"/>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499942 h 1853161"/>
              <a:gd name="connsiteX4" fmla="*/ 191376 w 3451284"/>
              <a:gd name="connsiteY4" fmla="*/ 1991 h 1853161"/>
              <a:gd name="connsiteX0" fmla="*/ 185542 w 3445450"/>
              <a:gd name="connsiteY0" fmla="*/ 1991 h 1853161"/>
              <a:gd name="connsiteX1" fmla="*/ 3445450 w 3445450"/>
              <a:gd name="connsiteY1" fmla="*/ 0 h 1853161"/>
              <a:gd name="connsiteX2" fmla="*/ 721832 w 3445450"/>
              <a:gd name="connsiteY2" fmla="*/ 1853161 h 1853161"/>
              <a:gd name="connsiteX3" fmla="*/ 0 w 3445450"/>
              <a:gd name="connsiteY3" fmla="*/ 1842842 h 1853161"/>
              <a:gd name="connsiteX4" fmla="*/ 185542 w 3445450"/>
              <a:gd name="connsiteY4" fmla="*/ 1991 h 1853161"/>
              <a:gd name="connsiteX0" fmla="*/ 185573 w 3445481"/>
              <a:gd name="connsiteY0" fmla="*/ 1991 h 1853161"/>
              <a:gd name="connsiteX1" fmla="*/ 3445481 w 3445481"/>
              <a:gd name="connsiteY1" fmla="*/ 0 h 1853161"/>
              <a:gd name="connsiteX2" fmla="*/ 721863 w 3445481"/>
              <a:gd name="connsiteY2" fmla="*/ 1853161 h 1853161"/>
              <a:gd name="connsiteX3" fmla="*/ 31 w 3445481"/>
              <a:gd name="connsiteY3" fmla="*/ 1842842 h 1853161"/>
              <a:gd name="connsiteX4" fmla="*/ 185573 w 3445481"/>
              <a:gd name="connsiteY4" fmla="*/ 1991 h 1853161"/>
              <a:gd name="connsiteX0" fmla="*/ 185903 w 3445811"/>
              <a:gd name="connsiteY0" fmla="*/ 1991 h 1853161"/>
              <a:gd name="connsiteX1" fmla="*/ 3445811 w 3445811"/>
              <a:gd name="connsiteY1" fmla="*/ 0 h 1853161"/>
              <a:gd name="connsiteX2" fmla="*/ 722193 w 3445811"/>
              <a:gd name="connsiteY2" fmla="*/ 1853161 h 1853161"/>
              <a:gd name="connsiteX3" fmla="*/ 361 w 3445811"/>
              <a:gd name="connsiteY3" fmla="*/ 1842842 h 1853161"/>
              <a:gd name="connsiteX4" fmla="*/ 185903 w 3445811"/>
              <a:gd name="connsiteY4" fmla="*/ 1991 h 1853161"/>
              <a:gd name="connsiteX0" fmla="*/ 185542 w 3445450"/>
              <a:gd name="connsiteY0" fmla="*/ 1991 h 1853161"/>
              <a:gd name="connsiteX1" fmla="*/ 3445450 w 3445450"/>
              <a:gd name="connsiteY1" fmla="*/ 0 h 1853161"/>
              <a:gd name="connsiteX2" fmla="*/ 721832 w 3445450"/>
              <a:gd name="connsiteY2" fmla="*/ 1853161 h 1853161"/>
              <a:gd name="connsiteX3" fmla="*/ 0 w 3445450"/>
              <a:gd name="connsiteY3" fmla="*/ 1842842 h 1853161"/>
              <a:gd name="connsiteX4" fmla="*/ 185542 w 3445450"/>
              <a:gd name="connsiteY4" fmla="*/ 1991 h 1853161"/>
              <a:gd name="connsiteX0" fmla="*/ 185542 w 3445450"/>
              <a:gd name="connsiteY0" fmla="*/ 1991 h 1864273"/>
              <a:gd name="connsiteX1" fmla="*/ 3445450 w 3445450"/>
              <a:gd name="connsiteY1" fmla="*/ 0 h 1864273"/>
              <a:gd name="connsiteX2" fmla="*/ 721832 w 3445450"/>
              <a:gd name="connsiteY2" fmla="*/ 1853161 h 1864273"/>
              <a:gd name="connsiteX3" fmla="*/ 0 w 3445450"/>
              <a:gd name="connsiteY3" fmla="*/ 1864273 h 1864273"/>
              <a:gd name="connsiteX4" fmla="*/ 185542 w 3445450"/>
              <a:gd name="connsiteY4" fmla="*/ 1991 h 1864273"/>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521373 h 1853161"/>
              <a:gd name="connsiteX4" fmla="*/ 191376 w 3451284"/>
              <a:gd name="connsiteY4" fmla="*/ 1991 h 1853161"/>
              <a:gd name="connsiteX0" fmla="*/ 191376 w 3451284"/>
              <a:gd name="connsiteY0" fmla="*/ 1991 h 1853161"/>
              <a:gd name="connsiteX1" fmla="*/ 3451284 w 3451284"/>
              <a:gd name="connsiteY1" fmla="*/ 0 h 1853161"/>
              <a:gd name="connsiteX2" fmla="*/ 727666 w 3451284"/>
              <a:gd name="connsiteY2" fmla="*/ 1853161 h 1853161"/>
              <a:gd name="connsiteX3" fmla="*/ 0 w 3451284"/>
              <a:gd name="connsiteY3" fmla="*/ 1492798 h 1853161"/>
              <a:gd name="connsiteX4" fmla="*/ 191376 w 3451284"/>
              <a:gd name="connsiteY4" fmla="*/ 1991 h 1853161"/>
              <a:gd name="connsiteX0" fmla="*/ 196561 w 3456469"/>
              <a:gd name="connsiteY0" fmla="*/ 1991 h 1853161"/>
              <a:gd name="connsiteX1" fmla="*/ 3456469 w 3456469"/>
              <a:gd name="connsiteY1" fmla="*/ 0 h 1853161"/>
              <a:gd name="connsiteX2" fmla="*/ 732851 w 3456469"/>
              <a:gd name="connsiteY2" fmla="*/ 1853161 h 1853161"/>
              <a:gd name="connsiteX3" fmla="*/ 0 w 3456469"/>
              <a:gd name="connsiteY3" fmla="*/ 1486448 h 1853161"/>
              <a:gd name="connsiteX4" fmla="*/ 196561 w 3456469"/>
              <a:gd name="connsiteY4" fmla="*/ 1991 h 1853161"/>
              <a:gd name="connsiteX0" fmla="*/ 66927 w 3326835"/>
              <a:gd name="connsiteY0" fmla="*/ 1991 h 1853161"/>
              <a:gd name="connsiteX1" fmla="*/ 3326835 w 3326835"/>
              <a:gd name="connsiteY1" fmla="*/ 0 h 1853161"/>
              <a:gd name="connsiteX2" fmla="*/ 603217 w 3326835"/>
              <a:gd name="connsiteY2" fmla="*/ 1853161 h 1853161"/>
              <a:gd name="connsiteX3" fmla="*/ 0 w 3326835"/>
              <a:gd name="connsiteY3" fmla="*/ 1413423 h 1853161"/>
              <a:gd name="connsiteX4" fmla="*/ 66927 w 3326835"/>
              <a:gd name="connsiteY4" fmla="*/ 1991 h 1853161"/>
              <a:gd name="connsiteX0" fmla="*/ 66927 w 3326835"/>
              <a:gd name="connsiteY0" fmla="*/ 1991 h 1853161"/>
              <a:gd name="connsiteX1" fmla="*/ 3326835 w 3326835"/>
              <a:gd name="connsiteY1" fmla="*/ 0 h 1853161"/>
              <a:gd name="connsiteX2" fmla="*/ 603217 w 3326835"/>
              <a:gd name="connsiteY2" fmla="*/ 1853161 h 1853161"/>
              <a:gd name="connsiteX3" fmla="*/ 0 w 3326835"/>
              <a:gd name="connsiteY3" fmla="*/ 1413423 h 1853161"/>
              <a:gd name="connsiteX4" fmla="*/ 66927 w 3326835"/>
              <a:gd name="connsiteY4" fmla="*/ 1991 h 1853161"/>
              <a:gd name="connsiteX0" fmla="*/ 67627 w 3327535"/>
              <a:gd name="connsiteY0" fmla="*/ 1991 h 1853161"/>
              <a:gd name="connsiteX1" fmla="*/ 3327535 w 3327535"/>
              <a:gd name="connsiteY1" fmla="*/ 0 h 1853161"/>
              <a:gd name="connsiteX2" fmla="*/ 603917 w 3327535"/>
              <a:gd name="connsiteY2" fmla="*/ 1853161 h 1853161"/>
              <a:gd name="connsiteX3" fmla="*/ 700 w 3327535"/>
              <a:gd name="connsiteY3" fmla="*/ 1413423 h 1853161"/>
              <a:gd name="connsiteX4" fmla="*/ 67627 w 3327535"/>
              <a:gd name="connsiteY4" fmla="*/ 1991 h 1853161"/>
              <a:gd name="connsiteX0" fmla="*/ 191448 w 3451356"/>
              <a:gd name="connsiteY0" fmla="*/ 1991 h 1853161"/>
              <a:gd name="connsiteX1" fmla="*/ 3451356 w 3451356"/>
              <a:gd name="connsiteY1" fmla="*/ 0 h 1853161"/>
              <a:gd name="connsiteX2" fmla="*/ 727738 w 3451356"/>
              <a:gd name="connsiteY2" fmla="*/ 1853161 h 1853161"/>
              <a:gd name="connsiteX3" fmla="*/ 72 w 3451356"/>
              <a:gd name="connsiteY3" fmla="*/ 1505498 h 1853161"/>
              <a:gd name="connsiteX4" fmla="*/ 191448 w 3451356"/>
              <a:gd name="connsiteY4" fmla="*/ 1991 h 1853161"/>
              <a:gd name="connsiteX0" fmla="*/ 191455 w 3451363"/>
              <a:gd name="connsiteY0" fmla="*/ 1991 h 1853161"/>
              <a:gd name="connsiteX1" fmla="*/ 3451363 w 3451363"/>
              <a:gd name="connsiteY1" fmla="*/ 0 h 1853161"/>
              <a:gd name="connsiteX2" fmla="*/ 727745 w 3451363"/>
              <a:gd name="connsiteY2" fmla="*/ 1853161 h 1853161"/>
              <a:gd name="connsiteX3" fmla="*/ 79 w 3451363"/>
              <a:gd name="connsiteY3" fmla="*/ 1505498 h 1853161"/>
              <a:gd name="connsiteX4" fmla="*/ 191455 w 3451363"/>
              <a:gd name="connsiteY4" fmla="*/ 1991 h 1853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363" h="1853161">
                <a:moveTo>
                  <a:pt x="191455" y="1991"/>
                </a:moveTo>
                <a:lnTo>
                  <a:pt x="3451363" y="0"/>
                </a:lnTo>
                <a:lnTo>
                  <a:pt x="727745" y="1853161"/>
                </a:lnTo>
                <a:lnTo>
                  <a:pt x="79" y="1505498"/>
                </a:lnTo>
                <a:cubicBezTo>
                  <a:pt x="-3539" y="1503067"/>
                  <a:pt x="116645" y="615608"/>
                  <a:pt x="191455" y="1991"/>
                </a:cubicBezTo>
                <a:close/>
              </a:path>
            </a:pathLst>
          </a:custGeom>
          <a:solidFill>
            <a:schemeClr val="tx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Rectangle 4"/>
          <p:cNvSpPr/>
          <p:nvPr/>
        </p:nvSpPr>
        <p:spPr>
          <a:xfrm>
            <a:off x="5474605" y="1660895"/>
            <a:ext cx="178151" cy="3408868"/>
          </a:xfrm>
          <a:custGeom>
            <a:avLst/>
            <a:gdLst>
              <a:gd name="connsiteX0" fmla="*/ 0 w 2019300"/>
              <a:gd name="connsiteY0" fmla="*/ 0 h 554182"/>
              <a:gd name="connsiteX1" fmla="*/ 2019300 w 2019300"/>
              <a:gd name="connsiteY1" fmla="*/ 0 h 554182"/>
              <a:gd name="connsiteX2" fmla="*/ 2019300 w 2019300"/>
              <a:gd name="connsiteY2" fmla="*/ 554182 h 554182"/>
              <a:gd name="connsiteX3" fmla="*/ 0 w 2019300"/>
              <a:gd name="connsiteY3" fmla="*/ 554182 h 554182"/>
              <a:gd name="connsiteX4" fmla="*/ 0 w 2019300"/>
              <a:gd name="connsiteY4" fmla="*/ 0 h 554182"/>
              <a:gd name="connsiteX0" fmla="*/ 0 w 2019300"/>
              <a:gd name="connsiteY0" fmla="*/ 0 h 554182"/>
              <a:gd name="connsiteX1" fmla="*/ 2019300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0 h 554182"/>
              <a:gd name="connsiteX1" fmla="*/ 1645955 w 2019300"/>
              <a:gd name="connsiteY1" fmla="*/ 0 h 554182"/>
              <a:gd name="connsiteX2" fmla="*/ 2019300 w 2019300"/>
              <a:gd name="connsiteY2" fmla="*/ 554182 h 554182"/>
              <a:gd name="connsiteX3" fmla="*/ 1246910 w 2019300"/>
              <a:gd name="connsiteY3" fmla="*/ 554182 h 554182"/>
              <a:gd name="connsiteX4" fmla="*/ 0 w 2019300"/>
              <a:gd name="connsiteY4" fmla="*/ 0 h 554182"/>
              <a:gd name="connsiteX0" fmla="*/ 0 w 2019300"/>
              <a:gd name="connsiteY0" fmla="*/ 5166 h 559348"/>
              <a:gd name="connsiteX1" fmla="*/ 1654392 w 2019300"/>
              <a:gd name="connsiteY1" fmla="*/ 0 h 559348"/>
              <a:gd name="connsiteX2" fmla="*/ 2019300 w 2019300"/>
              <a:gd name="connsiteY2" fmla="*/ 559348 h 559348"/>
              <a:gd name="connsiteX3" fmla="*/ 1246910 w 2019300"/>
              <a:gd name="connsiteY3" fmla="*/ 559348 h 559348"/>
              <a:gd name="connsiteX4" fmla="*/ 0 w 2019300"/>
              <a:gd name="connsiteY4" fmla="*/ 5166 h 559348"/>
              <a:gd name="connsiteX0" fmla="*/ 0 w 4740326"/>
              <a:gd name="connsiteY0" fmla="*/ 948141 h 1502323"/>
              <a:gd name="connsiteX1" fmla="*/ 4740326 w 4740326"/>
              <a:gd name="connsiteY1" fmla="*/ 0 h 1502323"/>
              <a:gd name="connsiteX2" fmla="*/ 2019300 w 4740326"/>
              <a:gd name="connsiteY2" fmla="*/ 1502323 h 1502323"/>
              <a:gd name="connsiteX3" fmla="*/ 1246910 w 4740326"/>
              <a:gd name="connsiteY3" fmla="*/ 1502323 h 1502323"/>
              <a:gd name="connsiteX4" fmla="*/ 0 w 4740326"/>
              <a:gd name="connsiteY4" fmla="*/ 948141 h 1502323"/>
              <a:gd name="connsiteX0" fmla="*/ 223138 w 3493416"/>
              <a:gd name="connsiteY0" fmla="*/ 5166 h 1502323"/>
              <a:gd name="connsiteX1" fmla="*/ 3493416 w 3493416"/>
              <a:gd name="connsiteY1" fmla="*/ 0 h 1502323"/>
              <a:gd name="connsiteX2" fmla="*/ 772390 w 3493416"/>
              <a:gd name="connsiteY2" fmla="*/ 1502323 h 1502323"/>
              <a:gd name="connsiteX3" fmla="*/ 0 w 3493416"/>
              <a:gd name="connsiteY3" fmla="*/ 1502323 h 1502323"/>
              <a:gd name="connsiteX4" fmla="*/ 223138 w 3493416"/>
              <a:gd name="connsiteY4" fmla="*/ 5166 h 1502323"/>
              <a:gd name="connsiteX0" fmla="*/ 170636 w 3440914"/>
              <a:gd name="connsiteY0" fmla="*/ 5166 h 1509467"/>
              <a:gd name="connsiteX1" fmla="*/ 3440914 w 3440914"/>
              <a:gd name="connsiteY1" fmla="*/ 0 h 1509467"/>
              <a:gd name="connsiteX2" fmla="*/ 719888 w 3440914"/>
              <a:gd name="connsiteY2" fmla="*/ 1502323 h 1509467"/>
              <a:gd name="connsiteX3" fmla="*/ 0 w 3440914"/>
              <a:gd name="connsiteY3" fmla="*/ 1509467 h 1509467"/>
              <a:gd name="connsiteX4" fmla="*/ 170636 w 3440914"/>
              <a:gd name="connsiteY4" fmla="*/ 5166 h 1509467"/>
              <a:gd name="connsiteX0" fmla="*/ 204340 w 3440914"/>
              <a:gd name="connsiteY0" fmla="*/ 52791 h 1509467"/>
              <a:gd name="connsiteX1" fmla="*/ 3440914 w 3440914"/>
              <a:gd name="connsiteY1" fmla="*/ 0 h 1509467"/>
              <a:gd name="connsiteX2" fmla="*/ 719888 w 3440914"/>
              <a:gd name="connsiteY2" fmla="*/ 1502323 h 1509467"/>
              <a:gd name="connsiteX3" fmla="*/ 0 w 3440914"/>
              <a:gd name="connsiteY3" fmla="*/ 1509467 h 1509467"/>
              <a:gd name="connsiteX4" fmla="*/ 204340 w 3440914"/>
              <a:gd name="connsiteY4" fmla="*/ 52791 h 1509467"/>
              <a:gd name="connsiteX0" fmla="*/ 186191 w 3440914"/>
              <a:gd name="connsiteY0" fmla="*/ 1991 h 1509467"/>
              <a:gd name="connsiteX1" fmla="*/ 3440914 w 3440914"/>
              <a:gd name="connsiteY1" fmla="*/ 0 h 1509467"/>
              <a:gd name="connsiteX2" fmla="*/ 719888 w 3440914"/>
              <a:gd name="connsiteY2" fmla="*/ 1502323 h 1509467"/>
              <a:gd name="connsiteX3" fmla="*/ 0 w 3440914"/>
              <a:gd name="connsiteY3" fmla="*/ 1509467 h 1509467"/>
              <a:gd name="connsiteX4" fmla="*/ 186191 w 3440914"/>
              <a:gd name="connsiteY4" fmla="*/ 1991 h 1509467"/>
              <a:gd name="connsiteX0" fmla="*/ 186191 w 3446099"/>
              <a:gd name="connsiteY0" fmla="*/ 1991 h 1509467"/>
              <a:gd name="connsiteX1" fmla="*/ 3446099 w 3446099"/>
              <a:gd name="connsiteY1" fmla="*/ 0 h 1509467"/>
              <a:gd name="connsiteX2" fmla="*/ 719888 w 3446099"/>
              <a:gd name="connsiteY2" fmla="*/ 1502323 h 1509467"/>
              <a:gd name="connsiteX3" fmla="*/ 0 w 3446099"/>
              <a:gd name="connsiteY3" fmla="*/ 1509467 h 1509467"/>
              <a:gd name="connsiteX4" fmla="*/ 186191 w 3446099"/>
              <a:gd name="connsiteY4" fmla="*/ 1991 h 1509467"/>
              <a:gd name="connsiteX0" fmla="*/ 191376 w 3451284"/>
              <a:gd name="connsiteY0" fmla="*/ 1991 h 1502323"/>
              <a:gd name="connsiteX1" fmla="*/ 3451284 w 3451284"/>
              <a:gd name="connsiteY1" fmla="*/ 0 h 1502323"/>
              <a:gd name="connsiteX2" fmla="*/ 725073 w 3451284"/>
              <a:gd name="connsiteY2" fmla="*/ 1502323 h 1502323"/>
              <a:gd name="connsiteX3" fmla="*/ 0 w 3451284"/>
              <a:gd name="connsiteY3" fmla="*/ 1499942 h 1502323"/>
              <a:gd name="connsiteX4" fmla="*/ 191376 w 3451284"/>
              <a:gd name="connsiteY4" fmla="*/ 1991 h 1502323"/>
              <a:gd name="connsiteX0" fmla="*/ 191376 w 3451284"/>
              <a:gd name="connsiteY0" fmla="*/ 1991 h 1499942"/>
              <a:gd name="connsiteX1" fmla="*/ 3451284 w 3451284"/>
              <a:gd name="connsiteY1" fmla="*/ 0 h 1499942"/>
              <a:gd name="connsiteX2" fmla="*/ 727666 w 3451284"/>
              <a:gd name="connsiteY2" fmla="*/ 1495973 h 1499942"/>
              <a:gd name="connsiteX3" fmla="*/ 0 w 3451284"/>
              <a:gd name="connsiteY3" fmla="*/ 1499942 h 1499942"/>
              <a:gd name="connsiteX4" fmla="*/ 191376 w 3451284"/>
              <a:gd name="connsiteY4" fmla="*/ 1991 h 1499942"/>
              <a:gd name="connsiteX0" fmla="*/ 321010 w 3580918"/>
              <a:gd name="connsiteY0" fmla="*/ 1991 h 1495973"/>
              <a:gd name="connsiteX1" fmla="*/ 3580918 w 3580918"/>
              <a:gd name="connsiteY1" fmla="*/ 0 h 1495973"/>
              <a:gd name="connsiteX2" fmla="*/ 857300 w 3580918"/>
              <a:gd name="connsiteY2" fmla="*/ 1495973 h 1495973"/>
              <a:gd name="connsiteX3" fmla="*/ 0 w 3580918"/>
              <a:gd name="connsiteY3" fmla="*/ 1350717 h 1495973"/>
              <a:gd name="connsiteX4" fmla="*/ 321010 w 3580918"/>
              <a:gd name="connsiteY4" fmla="*/ 1991 h 1495973"/>
              <a:gd name="connsiteX0" fmla="*/ 77299 w 3580918"/>
              <a:gd name="connsiteY0" fmla="*/ 0 h 4008582"/>
              <a:gd name="connsiteX1" fmla="*/ 3580918 w 3580918"/>
              <a:gd name="connsiteY1" fmla="*/ 2512609 h 4008582"/>
              <a:gd name="connsiteX2" fmla="*/ 857300 w 3580918"/>
              <a:gd name="connsiteY2" fmla="*/ 4008582 h 4008582"/>
              <a:gd name="connsiteX3" fmla="*/ 0 w 3580918"/>
              <a:gd name="connsiteY3" fmla="*/ 3863326 h 4008582"/>
              <a:gd name="connsiteX4" fmla="*/ 77299 w 3580918"/>
              <a:gd name="connsiteY4" fmla="*/ 0 h 4008582"/>
              <a:gd name="connsiteX0" fmla="*/ 199155 w 3580918"/>
              <a:gd name="connsiteY0" fmla="*/ 0 h 4697557"/>
              <a:gd name="connsiteX1" fmla="*/ 3580918 w 3580918"/>
              <a:gd name="connsiteY1" fmla="*/ 3201584 h 4697557"/>
              <a:gd name="connsiteX2" fmla="*/ 857300 w 3580918"/>
              <a:gd name="connsiteY2" fmla="*/ 4697557 h 4697557"/>
              <a:gd name="connsiteX3" fmla="*/ 0 w 3580918"/>
              <a:gd name="connsiteY3" fmla="*/ 4552301 h 4697557"/>
              <a:gd name="connsiteX4" fmla="*/ 199155 w 3580918"/>
              <a:gd name="connsiteY4" fmla="*/ 0 h 4697557"/>
              <a:gd name="connsiteX0" fmla="*/ 199155 w 857300"/>
              <a:gd name="connsiteY0" fmla="*/ 0 h 4697557"/>
              <a:gd name="connsiteX1" fmla="*/ 194883 w 857300"/>
              <a:gd name="connsiteY1" fmla="*/ 3052359 h 4697557"/>
              <a:gd name="connsiteX2" fmla="*/ 857300 w 857300"/>
              <a:gd name="connsiteY2" fmla="*/ 4697557 h 4697557"/>
              <a:gd name="connsiteX3" fmla="*/ 0 w 857300"/>
              <a:gd name="connsiteY3" fmla="*/ 4552301 h 4697557"/>
              <a:gd name="connsiteX4" fmla="*/ 199155 w 857300"/>
              <a:gd name="connsiteY4" fmla="*/ 0 h 4697557"/>
              <a:gd name="connsiteX0" fmla="*/ 199155 w 199155"/>
              <a:gd name="connsiteY0" fmla="*/ 0 h 4557857"/>
              <a:gd name="connsiteX1" fmla="*/ 194883 w 199155"/>
              <a:gd name="connsiteY1" fmla="*/ 3052359 h 4557857"/>
              <a:gd name="connsiteX2" fmla="*/ 6902 w 199155"/>
              <a:gd name="connsiteY2" fmla="*/ 4557857 h 4557857"/>
              <a:gd name="connsiteX3" fmla="*/ 0 w 199155"/>
              <a:gd name="connsiteY3" fmla="*/ 4552301 h 4557857"/>
              <a:gd name="connsiteX4" fmla="*/ 199155 w 199155"/>
              <a:gd name="connsiteY4" fmla="*/ 0 h 4557857"/>
              <a:gd name="connsiteX0" fmla="*/ 199155 w 199155"/>
              <a:gd name="connsiteY0" fmla="*/ 0 h 4557857"/>
              <a:gd name="connsiteX1" fmla="*/ 197475 w 199155"/>
              <a:gd name="connsiteY1" fmla="*/ 3058709 h 4557857"/>
              <a:gd name="connsiteX2" fmla="*/ 6902 w 199155"/>
              <a:gd name="connsiteY2" fmla="*/ 4557857 h 4557857"/>
              <a:gd name="connsiteX3" fmla="*/ 0 w 199155"/>
              <a:gd name="connsiteY3" fmla="*/ 4552301 h 4557857"/>
              <a:gd name="connsiteX4" fmla="*/ 199155 w 199155"/>
              <a:gd name="connsiteY4" fmla="*/ 0 h 4557857"/>
              <a:gd name="connsiteX0" fmla="*/ 251008 w 251008"/>
              <a:gd name="connsiteY0" fmla="*/ 0 h 4557857"/>
              <a:gd name="connsiteX1" fmla="*/ 249328 w 251008"/>
              <a:gd name="connsiteY1" fmla="*/ 3058709 h 4557857"/>
              <a:gd name="connsiteX2" fmla="*/ 58755 w 251008"/>
              <a:gd name="connsiteY2" fmla="*/ 4557857 h 4557857"/>
              <a:gd name="connsiteX3" fmla="*/ 0 w 251008"/>
              <a:gd name="connsiteY3" fmla="*/ 4549126 h 4557857"/>
              <a:gd name="connsiteX4" fmla="*/ 251008 w 251008"/>
              <a:gd name="connsiteY4" fmla="*/ 0 h 4557857"/>
              <a:gd name="connsiteX0" fmla="*/ 251008 w 251008"/>
              <a:gd name="connsiteY0" fmla="*/ 0 h 4549126"/>
              <a:gd name="connsiteX1" fmla="*/ 249328 w 251008"/>
              <a:gd name="connsiteY1" fmla="*/ 3058709 h 4549126"/>
              <a:gd name="connsiteX2" fmla="*/ 40607 w 251008"/>
              <a:gd name="connsiteY2" fmla="*/ 4548332 h 4549126"/>
              <a:gd name="connsiteX3" fmla="*/ 0 w 251008"/>
              <a:gd name="connsiteY3" fmla="*/ 4549126 h 4549126"/>
              <a:gd name="connsiteX4" fmla="*/ 251008 w 251008"/>
              <a:gd name="connsiteY4" fmla="*/ 0 h 4549126"/>
              <a:gd name="connsiteX0" fmla="*/ 251008 w 251008"/>
              <a:gd name="connsiteY0" fmla="*/ 0 h 4549126"/>
              <a:gd name="connsiteX1" fmla="*/ 249328 w 251008"/>
              <a:gd name="connsiteY1" fmla="*/ 3058709 h 4549126"/>
              <a:gd name="connsiteX2" fmla="*/ 58755 w 251008"/>
              <a:gd name="connsiteY2" fmla="*/ 4545157 h 4549126"/>
              <a:gd name="connsiteX3" fmla="*/ 0 w 251008"/>
              <a:gd name="connsiteY3" fmla="*/ 4549126 h 4549126"/>
              <a:gd name="connsiteX4" fmla="*/ 251008 w 251008"/>
              <a:gd name="connsiteY4" fmla="*/ 0 h 4549126"/>
              <a:gd name="connsiteX0" fmla="*/ 193969 w 193969"/>
              <a:gd name="connsiteY0" fmla="*/ 0 h 4545157"/>
              <a:gd name="connsiteX1" fmla="*/ 192289 w 193969"/>
              <a:gd name="connsiteY1" fmla="*/ 3058709 h 4545157"/>
              <a:gd name="connsiteX2" fmla="*/ 1716 w 193969"/>
              <a:gd name="connsiteY2" fmla="*/ 4545157 h 4545157"/>
              <a:gd name="connsiteX3" fmla="*/ 0 w 193969"/>
              <a:gd name="connsiteY3" fmla="*/ 4542776 h 4545157"/>
              <a:gd name="connsiteX4" fmla="*/ 193969 w 193969"/>
              <a:gd name="connsiteY4" fmla="*/ 0 h 4545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9" h="4545157">
                <a:moveTo>
                  <a:pt x="193969" y="0"/>
                </a:moveTo>
                <a:lnTo>
                  <a:pt x="192289" y="3058709"/>
                </a:lnTo>
                <a:lnTo>
                  <a:pt x="1716" y="4545157"/>
                </a:lnTo>
                <a:lnTo>
                  <a:pt x="0" y="4542776"/>
                </a:lnTo>
                <a:lnTo>
                  <a:pt x="193969" y="0"/>
                </a:lnTo>
                <a:close/>
              </a:path>
            </a:pathLst>
          </a:cu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6725" t="13156" r="5966" b="9238"/>
          <a:stretch/>
        </p:blipFill>
        <p:spPr>
          <a:xfrm>
            <a:off x="5490584" y="5089345"/>
            <a:ext cx="635601" cy="251855"/>
          </a:xfrm>
          <a:prstGeom prst="rect">
            <a:avLst/>
          </a:prstGeom>
          <a:ln w="22225">
            <a:solidFill>
              <a:schemeClr val="accent1"/>
            </a:solidFill>
          </a:ln>
        </p:spPr>
      </p:pic>
      <p:sp>
        <p:nvSpPr>
          <p:cNvPr id="96" name="Content Placeholder 1"/>
          <p:cNvSpPr txBox="1">
            <a:spLocks/>
          </p:cNvSpPr>
          <p:nvPr/>
        </p:nvSpPr>
        <p:spPr>
          <a:xfrm>
            <a:off x="209573" y="2275080"/>
            <a:ext cx="4269673" cy="2014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297" indent="-83344" fontAlgn="base">
              <a:lnSpc>
                <a:spcPct val="150000"/>
              </a:lnSpc>
            </a:pPr>
            <a:r>
              <a:rPr lang="zh-CN" altLang="en-US" b="0" dirty="0"/>
              <a:t>每个主题页面都提供权威的介绍性概述，帮助研究人员、学者和学生理解和解释科学文献</a:t>
            </a:r>
            <a:endParaRPr lang="en-US" altLang="zh-CN" b="0" dirty="0"/>
          </a:p>
          <a:p>
            <a:pPr marL="89297" indent="-83344" fontAlgn="base">
              <a:lnSpc>
                <a:spcPct val="150000"/>
              </a:lnSpc>
            </a:pPr>
            <a:r>
              <a:rPr lang="en-US" altLang="zh-CN" b="0" dirty="0"/>
              <a:t>ScienceDirect</a:t>
            </a:r>
            <a:r>
              <a:rPr lang="zh-CN" altLang="en-US" b="0" dirty="0"/>
              <a:t>主题页面可以在跨学科研究中快速进入新的主题领域，并为学生学习新概念或理解期刊文章提供一个简单的、交互式的工具</a:t>
            </a:r>
            <a:endParaRPr lang="en-US" altLang="zh-CN" b="0" dirty="0"/>
          </a:p>
        </p:txBody>
      </p:sp>
      <p:sp>
        <p:nvSpPr>
          <p:cNvPr id="102" name="Oval 101"/>
          <p:cNvSpPr/>
          <p:nvPr/>
        </p:nvSpPr>
        <p:spPr>
          <a:xfrm>
            <a:off x="1814860" y="4554519"/>
            <a:ext cx="350006" cy="335530"/>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1</a:t>
            </a:r>
          </a:p>
        </p:txBody>
      </p:sp>
      <p:sp>
        <p:nvSpPr>
          <p:cNvPr id="103" name="Oval 102"/>
          <p:cNvSpPr/>
          <p:nvPr/>
        </p:nvSpPr>
        <p:spPr>
          <a:xfrm>
            <a:off x="1814860" y="4950625"/>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2</a:t>
            </a:r>
          </a:p>
        </p:txBody>
      </p:sp>
      <p:sp>
        <p:nvSpPr>
          <p:cNvPr id="104" name="Oval 103"/>
          <p:cNvSpPr/>
          <p:nvPr/>
        </p:nvSpPr>
        <p:spPr>
          <a:xfrm>
            <a:off x="1814860" y="5375836"/>
            <a:ext cx="347882" cy="333495"/>
          </a:xfrm>
          <a:prstGeom prst="ellipse">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r>
              <a:rPr lang="en-US" sz="1500" dirty="0">
                <a:solidFill>
                  <a:srgbClr val="FFFFFF"/>
                </a:solidFill>
                <a:latin typeface="Arial"/>
              </a:rPr>
              <a:t>3</a:t>
            </a:r>
          </a:p>
        </p:txBody>
      </p:sp>
      <p:sp>
        <p:nvSpPr>
          <p:cNvPr id="105" name="Rectangle 104"/>
          <p:cNvSpPr/>
          <p:nvPr/>
        </p:nvSpPr>
        <p:spPr>
          <a:xfrm>
            <a:off x="2171469" y="5297082"/>
            <a:ext cx="2191252" cy="300082"/>
          </a:xfrm>
          <a:prstGeom prst="rect">
            <a:avLst/>
          </a:prstGeom>
        </p:spPr>
        <p:txBody>
          <a:bodyPr wrap="square">
            <a:spAutoFit/>
          </a:bodyPr>
          <a:lstStyle/>
          <a:p>
            <a:pPr defTabSz="342900">
              <a:spcBef>
                <a:spcPct val="20000"/>
              </a:spcBef>
              <a:spcAft>
                <a:spcPts val="900"/>
              </a:spcAft>
              <a:defRPr/>
            </a:pPr>
            <a:r>
              <a:rPr lang="zh-CN" altLang="en-US" sz="1350" dirty="0">
                <a:solidFill>
                  <a:srgbClr val="FF8200"/>
                </a:solidFill>
                <a:latin typeface="Arial"/>
              </a:rPr>
              <a:t>摘自相关书籍内容</a:t>
            </a:r>
            <a:endParaRPr lang="en-US" sz="1350" dirty="0">
              <a:solidFill>
                <a:srgbClr val="FF8200"/>
              </a:solidFill>
              <a:latin typeface="Arial"/>
            </a:endParaRPr>
          </a:p>
        </p:txBody>
      </p:sp>
      <p:sp>
        <p:nvSpPr>
          <p:cNvPr id="106" name="Rectangle 105"/>
          <p:cNvSpPr/>
          <p:nvPr/>
        </p:nvSpPr>
        <p:spPr>
          <a:xfrm>
            <a:off x="2171469" y="4927825"/>
            <a:ext cx="1392408" cy="300082"/>
          </a:xfrm>
          <a:prstGeom prst="rect">
            <a:avLst/>
          </a:prstGeom>
        </p:spPr>
        <p:txBody>
          <a:bodyPr wrap="square">
            <a:spAutoFit/>
          </a:bodyPr>
          <a:lstStyle/>
          <a:p>
            <a:pPr defTabSz="342900">
              <a:spcBef>
                <a:spcPct val="20000"/>
              </a:spcBef>
              <a:spcAft>
                <a:spcPts val="900"/>
              </a:spcAft>
              <a:defRPr/>
            </a:pPr>
            <a:r>
              <a:rPr lang="zh-CN" altLang="en-US" sz="1350" dirty="0">
                <a:solidFill>
                  <a:srgbClr val="FF8200"/>
                </a:solidFill>
                <a:latin typeface="Arial"/>
              </a:rPr>
              <a:t>相关内容</a:t>
            </a:r>
            <a:endParaRPr lang="en-US" sz="1350" dirty="0">
              <a:solidFill>
                <a:srgbClr val="FF8200"/>
              </a:solidFill>
              <a:latin typeface="Arial"/>
            </a:endParaRPr>
          </a:p>
        </p:txBody>
      </p:sp>
      <p:sp>
        <p:nvSpPr>
          <p:cNvPr id="24" name="Rectangle 23">
            <a:extLst>
              <a:ext uri="{FF2B5EF4-FFF2-40B4-BE49-F238E27FC236}">
                <a16:creationId xmlns:a16="http://schemas.microsoft.com/office/drawing/2014/main" id="{87169E0D-5F71-1148-9840-28E844CB15D9}"/>
              </a:ext>
            </a:extLst>
          </p:cNvPr>
          <p:cNvSpPr/>
          <p:nvPr/>
        </p:nvSpPr>
        <p:spPr>
          <a:xfrm rot="16200000" flipV="1">
            <a:off x="-258205" y="1539387"/>
            <a:ext cx="621296" cy="104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23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2202629" y="1217253"/>
            <a:ext cx="2424894" cy="4705001"/>
            <a:chOff x="3681774" y="2601486"/>
            <a:chExt cx="972000" cy="1296000"/>
          </a:xfrm>
        </p:grpSpPr>
        <p:sp>
          <p:nvSpPr>
            <p:cNvPr id="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dirty="0">
                <a:solidFill>
                  <a:srgbClr val="333333"/>
                </a:solidFill>
                <a:latin typeface="Arial Narrow" pitchFamily="34" charset="0"/>
              </a:endParaRPr>
            </a:p>
          </p:txBody>
        </p:sp>
        <p:sp>
          <p:nvSpPr>
            <p:cNvPr id="5" name="Oval 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a:solidFill>
                  <a:srgbClr val="333333"/>
                </a:solidFill>
                <a:latin typeface="Arial Narrow" pitchFamily="34" charset="0"/>
              </a:endParaRPr>
            </a:p>
          </p:txBody>
        </p:sp>
        <p:cxnSp>
          <p:nvCxnSpPr>
            <p:cNvPr id="6" name="Straight Connector 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0" name="Picture 9"/>
          <p:cNvPicPr>
            <a:picLocks noChangeAspect="1"/>
          </p:cNvPicPr>
          <p:nvPr/>
        </p:nvPicPr>
        <p:blipFill rotWithShape="1">
          <a:blip r:embed="rId3"/>
          <a:srcRect b="7896"/>
          <a:stretch/>
        </p:blipFill>
        <p:spPr>
          <a:xfrm>
            <a:off x="2357518" y="1793030"/>
            <a:ext cx="2143809" cy="3512012"/>
          </a:xfrm>
          <a:prstGeom prst="rect">
            <a:avLst/>
          </a:prstGeom>
        </p:spPr>
      </p:pic>
      <p:sp>
        <p:nvSpPr>
          <p:cNvPr id="11" name="Rectangle: Rounded Corners 10"/>
          <p:cNvSpPr/>
          <p:nvPr/>
        </p:nvSpPr>
        <p:spPr>
          <a:xfrm>
            <a:off x="2654696" y="3321556"/>
            <a:ext cx="1561514" cy="189914"/>
          </a:xfrm>
          <a:prstGeom prst="roundRect">
            <a:avLst/>
          </a:prstGeom>
          <a:solidFill>
            <a:schemeClr val="bg2"/>
          </a:solid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Rounded Corners 12"/>
          <p:cNvSpPr/>
          <p:nvPr/>
        </p:nvSpPr>
        <p:spPr>
          <a:xfrm>
            <a:off x="2509496" y="4012800"/>
            <a:ext cx="743766" cy="176013"/>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0" y="1528909"/>
            <a:ext cx="1688123" cy="383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b="1" dirty="0"/>
              <a:t>手机检索</a:t>
            </a:r>
            <a:endParaRPr lang="en-US" sz="1500" b="1" dirty="0"/>
          </a:p>
        </p:txBody>
      </p:sp>
      <p:grpSp>
        <p:nvGrpSpPr>
          <p:cNvPr id="2" name="Group 1"/>
          <p:cNvGrpSpPr/>
          <p:nvPr/>
        </p:nvGrpSpPr>
        <p:grpSpPr>
          <a:xfrm>
            <a:off x="5277229" y="1217253"/>
            <a:ext cx="2424894" cy="4705001"/>
            <a:chOff x="7036305" y="480004"/>
            <a:chExt cx="3233192" cy="6273334"/>
          </a:xfrm>
        </p:grpSpPr>
        <p:grpSp>
          <p:nvGrpSpPr>
            <p:cNvPr id="12" name="Group 11"/>
            <p:cNvGrpSpPr>
              <a:grpSpLocks noChangeAspect="1"/>
            </p:cNvGrpSpPr>
            <p:nvPr/>
          </p:nvGrpSpPr>
          <p:grpSpPr>
            <a:xfrm>
              <a:off x="7036305" y="480004"/>
              <a:ext cx="3233192" cy="6273334"/>
              <a:chOff x="3681774" y="2601486"/>
              <a:chExt cx="972000" cy="1296000"/>
            </a:xfrm>
          </p:grpSpPr>
          <p:sp>
            <p:nvSpPr>
              <p:cNvPr id="14" name="Rounded Rectangle 68"/>
              <p:cNvSpPr/>
              <p:nvPr/>
            </p:nvSpPr>
            <p:spPr bwMode="auto">
              <a:xfrm>
                <a:off x="3681774" y="2601486"/>
                <a:ext cx="972000" cy="1296000"/>
              </a:xfrm>
              <a:prstGeom prst="roundRect">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dirty="0">
                  <a:solidFill>
                    <a:srgbClr val="333333"/>
                  </a:solidFill>
                  <a:latin typeface="Arial Narrow" pitchFamily="34" charset="0"/>
                </a:endParaRPr>
              </a:p>
            </p:txBody>
          </p:sp>
          <p:sp>
            <p:nvSpPr>
              <p:cNvPr id="15" name="Oval 14"/>
              <p:cNvSpPr/>
              <p:nvPr/>
            </p:nvSpPr>
            <p:spPr bwMode="auto">
              <a:xfrm>
                <a:off x="4085459" y="3755780"/>
                <a:ext cx="165012" cy="113400"/>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fontAlgn="base">
                  <a:lnSpc>
                    <a:spcPct val="85000"/>
                  </a:lnSpc>
                  <a:spcBef>
                    <a:spcPct val="35000"/>
                  </a:spcBef>
                  <a:spcAft>
                    <a:spcPct val="0"/>
                  </a:spcAft>
                  <a:buClr>
                    <a:prstClr val="black"/>
                  </a:buClr>
                  <a:defRPr/>
                </a:pPr>
                <a:endParaRPr lang="en-US" sz="1500" kern="0">
                  <a:solidFill>
                    <a:srgbClr val="333333"/>
                  </a:solidFill>
                  <a:latin typeface="Arial Narrow" pitchFamily="34" charset="0"/>
                </a:endParaRPr>
              </a:p>
            </p:txBody>
          </p:sp>
          <p:cxnSp>
            <p:nvCxnSpPr>
              <p:cNvPr id="16" name="Straight Connector 15"/>
              <p:cNvCxnSpPr/>
              <p:nvPr/>
            </p:nvCxnSpPr>
            <p:spPr bwMode="auto">
              <a:xfrm>
                <a:off x="4021974" y="2681187"/>
                <a:ext cx="291600" cy="0"/>
              </a:xfrm>
              <a:prstGeom prst="line">
                <a:avLst/>
              </a:prstGeom>
              <a:solidFill>
                <a:srgbClr val="FFFF99"/>
              </a:solidFill>
              <a:ln w="28575" cap="flat" cmpd="sng" algn="ctr">
                <a:solidFill>
                  <a:sysClr val="window" lastClr="FFFFFF"/>
                </a:solidFill>
                <a:prstDash val="solid"/>
                <a:round/>
                <a:headEnd type="none" w="med" len="med"/>
                <a:tailEnd type="none" w="med" len="med"/>
              </a:ln>
              <a:effectLst/>
            </p:spPr>
          </p:cxnSp>
        </p:grpSp>
        <p:pic>
          <p:nvPicPr>
            <p:cNvPr id="17" name="Picture 16"/>
            <p:cNvPicPr>
              <a:picLocks noChangeAspect="1"/>
            </p:cNvPicPr>
            <p:nvPr/>
          </p:nvPicPr>
          <p:blipFill rotWithShape="1">
            <a:blip r:embed="rId3"/>
            <a:srcRect b="7896"/>
            <a:stretch/>
          </p:blipFill>
          <p:spPr>
            <a:xfrm>
              <a:off x="7242824" y="1247707"/>
              <a:ext cx="2858412" cy="4682682"/>
            </a:xfrm>
            <a:prstGeom prst="rect">
              <a:avLst/>
            </a:prstGeom>
          </p:spPr>
        </p:pic>
        <p:pic>
          <p:nvPicPr>
            <p:cNvPr id="18" name="Picture 17"/>
            <p:cNvPicPr>
              <a:picLocks noChangeAspect="1"/>
            </p:cNvPicPr>
            <p:nvPr/>
          </p:nvPicPr>
          <p:blipFill rotWithShape="1">
            <a:blip r:embed="rId4"/>
            <a:srcRect b="7897"/>
            <a:stretch/>
          </p:blipFill>
          <p:spPr>
            <a:xfrm>
              <a:off x="7242825" y="1247707"/>
              <a:ext cx="2858412" cy="4682682"/>
            </a:xfrm>
            <a:prstGeom prst="rect">
              <a:avLst/>
            </a:prstGeom>
          </p:spPr>
        </p:pic>
        <p:sp>
          <p:nvSpPr>
            <p:cNvPr id="19" name="Rectangle: Rounded Corners 18"/>
            <p:cNvSpPr/>
            <p:nvPr/>
          </p:nvSpPr>
          <p:spPr>
            <a:xfrm>
              <a:off x="7387406" y="2966428"/>
              <a:ext cx="2319160"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Rectangle: Rounded Corners 19"/>
            <p:cNvSpPr/>
            <p:nvPr/>
          </p:nvSpPr>
          <p:spPr>
            <a:xfrm>
              <a:off x="7387406" y="4047743"/>
              <a:ext cx="991688" cy="234684"/>
            </a:xfrm>
            <a:prstGeom prst="roundRect">
              <a:avLst/>
            </a:prstGeom>
            <a:noFill/>
            <a:ln w="38100">
              <a:solidFill>
                <a:srgbClr val="FF82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34923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550945"/>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Rectangle 8"/>
          <p:cNvSpPr/>
          <p:nvPr/>
        </p:nvSpPr>
        <p:spPr>
          <a:xfrm>
            <a:off x="0" y="3204618"/>
            <a:ext cx="857250" cy="20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Rectangle 9"/>
          <p:cNvSpPr/>
          <p:nvPr/>
        </p:nvSpPr>
        <p:spPr>
          <a:xfrm>
            <a:off x="0" y="3831951"/>
            <a:ext cx="857250" cy="201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22" t="476" r="23086"/>
          <a:stretch/>
        </p:blipFill>
        <p:spPr>
          <a:xfrm flipH="1">
            <a:off x="5300869" y="1136220"/>
            <a:ext cx="3843129" cy="4864530"/>
          </a:xfrm>
          <a:prstGeom prst="rect">
            <a:avLst/>
          </a:prstGeom>
        </p:spPr>
      </p:pic>
      <p:sp>
        <p:nvSpPr>
          <p:cNvPr id="2" name="TextBox 1"/>
          <p:cNvSpPr txBox="1"/>
          <p:nvPr/>
        </p:nvSpPr>
        <p:spPr>
          <a:xfrm>
            <a:off x="1040945" y="2460962"/>
            <a:ext cx="3000375" cy="369332"/>
          </a:xfrm>
          <a:prstGeom prst="rect">
            <a:avLst/>
          </a:prstGeom>
          <a:noFill/>
        </p:spPr>
        <p:txBody>
          <a:bodyPr wrap="square" rtlCol="0">
            <a:spAutoFit/>
          </a:bodyPr>
          <a:lstStyle/>
          <a:p>
            <a:r>
              <a:rPr lang="en-US" dirty="0"/>
              <a:t>Elsevier</a:t>
            </a:r>
            <a:r>
              <a:rPr lang="zh-CN" altLang="en-US" dirty="0"/>
              <a:t>及其出版內容</a:t>
            </a:r>
            <a:endParaRPr lang="en-US" dirty="0"/>
          </a:p>
        </p:txBody>
      </p:sp>
      <p:sp>
        <p:nvSpPr>
          <p:cNvPr id="12" name="TextBox 11"/>
          <p:cNvSpPr txBox="1"/>
          <p:nvPr/>
        </p:nvSpPr>
        <p:spPr>
          <a:xfrm>
            <a:off x="1007933" y="2993628"/>
            <a:ext cx="3943350" cy="646331"/>
          </a:xfrm>
          <a:prstGeom prst="rect">
            <a:avLst/>
          </a:prstGeom>
          <a:noFill/>
        </p:spPr>
        <p:txBody>
          <a:bodyPr wrap="square" rtlCol="0">
            <a:spAutoFit/>
          </a:bodyPr>
          <a:lstStyle/>
          <a:p>
            <a:r>
              <a:rPr lang="zh-CN" altLang="en-US" dirty="0"/>
              <a:t>青海大学大学生态学学科科研产出分析及</a:t>
            </a:r>
            <a:r>
              <a:rPr lang="en-US" altLang="zh-CN" dirty="0"/>
              <a:t>Elsevier</a:t>
            </a:r>
            <a:r>
              <a:rPr lang="zh-CN" altLang="en-US" dirty="0"/>
              <a:t>相关优质出版内容推荐</a:t>
            </a:r>
            <a:endParaRPr lang="en-US" dirty="0"/>
          </a:p>
        </p:txBody>
      </p:sp>
      <p:sp>
        <p:nvSpPr>
          <p:cNvPr id="15" name="TextBox 14"/>
          <p:cNvSpPr txBox="1"/>
          <p:nvPr/>
        </p:nvSpPr>
        <p:spPr>
          <a:xfrm>
            <a:off x="1007933" y="3732956"/>
            <a:ext cx="3943350" cy="646331"/>
          </a:xfrm>
          <a:prstGeom prst="rect">
            <a:avLst/>
          </a:prstGeom>
          <a:noFill/>
        </p:spPr>
        <p:txBody>
          <a:bodyPr wrap="square" rtlCol="0">
            <a:spAutoFit/>
          </a:bodyPr>
          <a:lstStyle/>
          <a:p>
            <a:r>
              <a:rPr lang="en-US" dirty="0"/>
              <a:t>S</a:t>
            </a:r>
            <a:r>
              <a:rPr lang="en-US" altLang="zh-CN" dirty="0"/>
              <a:t>copus + </a:t>
            </a:r>
            <a:r>
              <a:rPr lang="en-US" dirty="0"/>
              <a:t>S</a:t>
            </a:r>
            <a:r>
              <a:rPr lang="en-US" altLang="zh-CN" dirty="0"/>
              <a:t>cienceDirect</a:t>
            </a:r>
            <a:r>
              <a:rPr lang="zh-CN" altLang="en-US" dirty="0"/>
              <a:t>平台帮助青海大大学研究人员快速定位所需内容</a:t>
            </a:r>
            <a:endParaRPr lang="en-US" dirty="0"/>
          </a:p>
        </p:txBody>
      </p:sp>
      <p:sp>
        <p:nvSpPr>
          <p:cNvPr id="11" name="Rectangle 10"/>
          <p:cNvSpPr/>
          <p:nvPr/>
        </p:nvSpPr>
        <p:spPr>
          <a:xfrm>
            <a:off x="-5412" y="4442683"/>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p:cNvSpPr txBox="1"/>
          <p:nvPr/>
        </p:nvSpPr>
        <p:spPr>
          <a:xfrm>
            <a:off x="1035533" y="4370192"/>
            <a:ext cx="4397858" cy="369332"/>
          </a:xfrm>
          <a:prstGeom prst="rect">
            <a:avLst/>
          </a:prstGeom>
          <a:noFill/>
        </p:spPr>
        <p:txBody>
          <a:bodyPr wrap="square" rtlCol="0">
            <a:spAutoFit/>
          </a:bodyPr>
          <a:lstStyle/>
          <a:p>
            <a:r>
              <a:rPr lang="zh-CN" altLang="en-US" dirty="0"/>
              <a:t>科研论文发表导论</a:t>
            </a:r>
            <a:endParaRPr lang="en-US" dirty="0"/>
          </a:p>
        </p:txBody>
      </p:sp>
    </p:spTree>
    <p:extLst>
      <p:ext uri="{BB962C8B-B14F-4D97-AF65-F5344CB8AC3E}">
        <p14:creationId xmlns:p14="http://schemas.microsoft.com/office/powerpoint/2010/main" val="162867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11" name="Rectangle 3"/>
          <p:cNvSpPr>
            <a:spLocks noGrp="1" noChangeArrowheads="1"/>
          </p:cNvSpPr>
          <p:nvPr>
            <p:ph type="body" idx="1"/>
          </p:nvPr>
        </p:nvSpPr>
        <p:spPr>
          <a:xfrm>
            <a:off x="280016" y="2493122"/>
            <a:ext cx="8459787" cy="3168650"/>
          </a:xfrm>
        </p:spPr>
        <p:txBody>
          <a:bodyPr>
            <a:normAutofit/>
          </a:bodyPr>
          <a:lstStyle/>
          <a:p>
            <a:pPr algn="ctr" eaLnBrk="1" hangingPunct="1">
              <a:buFontTx/>
              <a:buNone/>
            </a:pPr>
            <a:r>
              <a:rPr lang="en-GB" altLang="en-US" sz="4000" b="1" dirty="0">
                <a:solidFill>
                  <a:schemeClr val="accent2"/>
                </a:solidFill>
              </a:rPr>
              <a:t>How is a journal organized?  </a:t>
            </a:r>
          </a:p>
        </p:txBody>
      </p:sp>
    </p:spTree>
    <p:extLst>
      <p:ext uri="{BB962C8B-B14F-4D97-AF65-F5344CB8AC3E}">
        <p14:creationId xmlns:p14="http://schemas.microsoft.com/office/powerpoint/2010/main" val="34498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How is a journal organized? </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337465" y="1447799"/>
            <a:ext cx="8026606" cy="4900615"/>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indent="-342900">
              <a:buClr>
                <a:schemeClr val="tx2"/>
              </a:buClr>
              <a:buSzPct val="150000"/>
              <a:buFont typeface="Wingdings" panose="05000000000000000000" pitchFamily="2" charset="2"/>
              <a:buChar char="§"/>
            </a:pPr>
            <a:r>
              <a:rPr lang="en-US" dirty="0"/>
              <a:t>People</a:t>
            </a:r>
          </a:p>
          <a:p>
            <a:pPr marL="1085850" lvl="1" indent="-342900">
              <a:buClr>
                <a:schemeClr val="tx2"/>
              </a:buClr>
              <a:buSzPct val="150000"/>
              <a:buFont typeface="Wingdings" panose="05000000000000000000" pitchFamily="2" charset="2"/>
              <a:buChar char="§"/>
            </a:pPr>
            <a:r>
              <a:rPr lang="en-US" dirty="0"/>
              <a:t>Editor</a:t>
            </a:r>
          </a:p>
          <a:p>
            <a:pPr marL="1085850" lvl="1" indent="-342900">
              <a:buClr>
                <a:schemeClr val="tx2"/>
              </a:buClr>
              <a:buSzPct val="150000"/>
              <a:buFont typeface="Wingdings" panose="05000000000000000000" pitchFamily="2" charset="2"/>
              <a:buChar char="§"/>
            </a:pPr>
            <a:r>
              <a:rPr lang="en-US" dirty="0"/>
              <a:t>Editorial/advisory board</a:t>
            </a:r>
          </a:p>
          <a:p>
            <a:pPr marL="1085850" lvl="1" indent="-342900">
              <a:buClr>
                <a:schemeClr val="tx2"/>
              </a:buClr>
              <a:buSzPct val="150000"/>
              <a:buFont typeface="Wingdings" panose="05000000000000000000" pitchFamily="2" charset="2"/>
              <a:buChar char="§"/>
            </a:pPr>
            <a:r>
              <a:rPr lang="en-US" dirty="0"/>
              <a:t>Publisher</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Aims and scope</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Quality </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GB" dirty="0"/>
          </a:p>
          <a:p>
            <a:pPr marL="342900" lvl="0" indent="-342900">
              <a:buClr>
                <a:schemeClr val="tx2"/>
              </a:buClr>
              <a:buSzPct val="150000"/>
              <a:buFont typeface="Wingdings" panose="05000000000000000000" pitchFamily="2" charset="2"/>
              <a:buChar char="§"/>
            </a:pPr>
            <a:endParaRPr lang="en-GB" dirty="0"/>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3244" y="2810050"/>
            <a:ext cx="2712944" cy="2867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34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Journal organization: Aims &amp; Scope </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337466" y="1173154"/>
            <a:ext cx="8026606" cy="4900615"/>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indent="-342900">
              <a:buClr>
                <a:schemeClr val="tx2"/>
              </a:buClr>
              <a:buSzPct val="150000"/>
              <a:buFont typeface="Wingdings" panose="05000000000000000000" pitchFamily="2" charset="2"/>
              <a:buChar char="§"/>
            </a:pPr>
            <a:r>
              <a:rPr lang="en-US" dirty="0"/>
              <a:t>A journal always has an </a:t>
            </a:r>
            <a:r>
              <a:rPr lang="en-US" dirty="0" err="1"/>
              <a:t>Aims&amp;Scope</a:t>
            </a:r>
            <a:r>
              <a:rPr lang="en-US" dirty="0"/>
              <a:t>, a text that describes the goal of the journal:	</a:t>
            </a:r>
          </a:p>
          <a:p>
            <a:pPr marL="1085850" lvl="1" indent="-342900">
              <a:buClr>
                <a:schemeClr val="tx2"/>
              </a:buClr>
              <a:buSzPct val="150000"/>
              <a:buFont typeface="Wingdings" panose="05000000000000000000" pitchFamily="2" charset="2"/>
              <a:buChar char="§"/>
            </a:pPr>
            <a:r>
              <a:rPr lang="en-US" dirty="0"/>
              <a:t>Subject</a:t>
            </a:r>
          </a:p>
          <a:p>
            <a:pPr marL="1085850" lvl="1" indent="-342900">
              <a:buClr>
                <a:schemeClr val="tx2"/>
              </a:buClr>
              <a:buSzPct val="150000"/>
              <a:buFont typeface="Wingdings" panose="05000000000000000000" pitchFamily="2" charset="2"/>
              <a:buChar char="§"/>
            </a:pPr>
            <a:r>
              <a:rPr lang="en-US" dirty="0"/>
              <a:t>Audience</a:t>
            </a:r>
          </a:p>
          <a:p>
            <a:pPr marL="1085850" lvl="1" indent="-342900">
              <a:buClr>
                <a:schemeClr val="tx2"/>
              </a:buClr>
              <a:buSzPct val="150000"/>
              <a:buFont typeface="Wingdings" panose="05000000000000000000" pitchFamily="2" charset="2"/>
              <a:buChar char="§"/>
            </a:pPr>
            <a:r>
              <a:rPr lang="en-US" dirty="0"/>
              <a:t>Type of articles</a:t>
            </a:r>
          </a:p>
          <a:p>
            <a:pPr marL="1085850" lvl="1" indent="-342900">
              <a:buClr>
                <a:schemeClr val="tx2"/>
              </a:buClr>
              <a:buSzPct val="150000"/>
              <a:buFont typeface="Wingdings" panose="05000000000000000000" pitchFamily="2" charset="2"/>
              <a:buChar char="§"/>
            </a:pPr>
            <a:r>
              <a:rPr lang="en-US" dirty="0"/>
              <a:t>Quality or coverage of field </a:t>
            </a:r>
          </a:p>
          <a:p>
            <a:pPr marL="1085850" lvl="1" indent="-342900">
              <a:buClr>
                <a:schemeClr val="tx2"/>
              </a:buClr>
              <a:buSzPct val="150000"/>
              <a:buFont typeface="Wingdings" panose="05000000000000000000" pitchFamily="2" charset="2"/>
              <a:buChar char="§"/>
            </a:pPr>
            <a:r>
              <a:rPr lang="en-US" dirty="0"/>
              <a:t>Association with group </a:t>
            </a:r>
          </a:p>
          <a:p>
            <a:pPr marL="342900" lvl="0" indent="-342900">
              <a:buClr>
                <a:schemeClr val="tx2"/>
              </a:buClr>
              <a:buSzPct val="150000"/>
              <a:buFont typeface="Wingdings" panose="05000000000000000000" pitchFamily="2" charset="2"/>
              <a:buChar char="§"/>
            </a:pPr>
            <a:endParaRPr lang="en-GB" dirty="0"/>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282" y="3442447"/>
            <a:ext cx="2680102" cy="272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77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Journal organization: Quality</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337466" y="1173155"/>
            <a:ext cx="8026606" cy="4265948"/>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indent="-342900">
              <a:buClr>
                <a:schemeClr val="tx2"/>
              </a:buClr>
              <a:buSzPct val="150000"/>
              <a:buFont typeface="Wingdings" panose="05000000000000000000" pitchFamily="2" charset="2"/>
              <a:buChar char="§"/>
            </a:pPr>
            <a:r>
              <a:rPr lang="en-US" dirty="0"/>
              <a:t>Several indicators exist that aim to measure quality. </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The indicators assume that the importance of a paper can be assessed by number of citations. </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The most popular indicator, the Impact Factor, has a ‘citation window’ of two years.</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err="1"/>
              <a:t>CiteScore</a:t>
            </a:r>
            <a:r>
              <a:rPr lang="en-US" dirty="0"/>
              <a:t> recently launched alternative</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Impact Factor/</a:t>
            </a:r>
            <a:r>
              <a:rPr lang="en-US" dirty="0" err="1"/>
              <a:t>CiteScore</a:t>
            </a:r>
            <a:r>
              <a:rPr lang="en-US" dirty="0"/>
              <a:t> also dependent </a:t>
            </a:r>
            <a:r>
              <a:rPr lang="en-US"/>
              <a:t>on discipline, type of articles and scope </a:t>
            </a:r>
            <a:r>
              <a:rPr lang="en-US" dirty="0"/>
              <a:t>of journal</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490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6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0179" name="Rectangle 2"/>
          <p:cNvSpPr>
            <a:spLocks noGrp="1" noChangeArrowheads="1"/>
          </p:cNvSpPr>
          <p:nvPr>
            <p:ph type="title"/>
          </p:nvPr>
        </p:nvSpPr>
        <p:spPr/>
        <p:txBody>
          <a:bodyPr>
            <a:noAutofit/>
          </a:bodyPr>
          <a:lstStyle/>
          <a:p>
            <a:r>
              <a:rPr lang="en-US" sz="2000" dirty="0"/>
              <a:t>E</a:t>
            </a:r>
            <a:r>
              <a:rPr lang="en-US" altLang="zh-CN" sz="2000" dirty="0"/>
              <a:t>lsevier</a:t>
            </a:r>
            <a:r>
              <a:rPr lang="zh-CN" altLang="en-US" sz="2000" dirty="0"/>
              <a:t>在科学，技术和健康方面声誉卓越</a:t>
            </a:r>
            <a:endParaRPr lang="en-US" sz="2000" dirty="0">
              <a:ea typeface="小塚ゴシック Pr6N R" pitchFamily="34" charset="-128"/>
            </a:endParaRPr>
          </a:p>
        </p:txBody>
      </p:sp>
      <p:graphicFrame>
        <p:nvGraphicFramePr>
          <p:cNvPr id="5" name="Table 4"/>
          <p:cNvGraphicFramePr>
            <a:graphicFrameLocks noGrp="1"/>
          </p:cNvGraphicFramePr>
          <p:nvPr>
            <p:extLst/>
          </p:nvPr>
        </p:nvGraphicFramePr>
        <p:xfrm>
          <a:off x="357320" y="5365740"/>
          <a:ext cx="2653573" cy="1194691"/>
        </p:xfrm>
        <a:graphic>
          <a:graphicData uri="http://schemas.openxmlformats.org/drawingml/2006/table">
            <a:tbl>
              <a:tblPr/>
              <a:tblGrid>
                <a:gridCol w="2653573">
                  <a:extLst>
                    <a:ext uri="{9D8B030D-6E8A-4147-A177-3AD203B41FA5}">
                      <a16:colId xmlns:a16="http://schemas.microsoft.com/office/drawing/2014/main" val="20000"/>
                    </a:ext>
                  </a:extLst>
                </a:gridCol>
              </a:tblGrid>
              <a:tr h="1194691">
                <a:tc>
                  <a:txBody>
                    <a:bodyPr/>
                    <a:lstStyle/>
                    <a:p>
                      <a:pPr algn="ctr"/>
                      <a:r>
                        <a:rPr lang="en-US" sz="1600" dirty="0">
                          <a:latin typeface="Calibri" pitchFamily="34" charset="0"/>
                          <a:cs typeface="Calibri" pitchFamily="34" charset="0"/>
                        </a:rPr>
                        <a:t>Galileo’s last and greatest work, published in 1638 by </a:t>
                      </a:r>
                      <a:r>
                        <a:rPr lang="en-US" sz="1600" dirty="0" err="1">
                          <a:latin typeface="Calibri" pitchFamily="34" charset="0"/>
                          <a:cs typeface="Calibri" pitchFamily="34" charset="0"/>
                        </a:rPr>
                        <a:t>Elzevir</a:t>
                      </a:r>
                      <a:r>
                        <a:rPr lang="en-US" sz="1600" dirty="0">
                          <a:latin typeface="Calibri" pitchFamily="34" charset="0"/>
                          <a:cs typeface="Calibri" pitchFamily="34" charset="0"/>
                        </a:rPr>
                        <a:t>, </a:t>
                      </a:r>
                      <a:r>
                        <a:rPr lang="en-US" sz="1600" dirty="0" err="1">
                          <a:latin typeface="Calibri" pitchFamily="34" charset="0"/>
                          <a:cs typeface="Calibri" pitchFamily="34" charset="0"/>
                        </a:rPr>
                        <a:t>Discorsi</a:t>
                      </a:r>
                      <a:r>
                        <a:rPr lang="en-US" sz="1600" dirty="0">
                          <a:latin typeface="Calibri" pitchFamily="34" charset="0"/>
                          <a:cs typeface="Calibri" pitchFamily="34" charset="0"/>
                        </a:rPr>
                        <a:t> e </a:t>
                      </a:r>
                      <a:r>
                        <a:rPr lang="en-US" sz="1600" dirty="0" err="1">
                          <a:latin typeface="Calibri" pitchFamily="34" charset="0"/>
                          <a:cs typeface="Calibri" pitchFamily="34" charset="0"/>
                        </a:rPr>
                        <a:t>Dimostrazioni</a:t>
                      </a:r>
                      <a:r>
                        <a:rPr lang="en-US" sz="1600" dirty="0">
                          <a:latin typeface="Calibri" pitchFamily="34" charset="0"/>
                          <a:cs typeface="Calibri" pitchFamily="34" charset="0"/>
                        </a:rPr>
                        <a:t> </a:t>
                      </a:r>
                      <a:r>
                        <a:rPr lang="en-US" sz="1600" dirty="0" err="1">
                          <a:latin typeface="Calibri" pitchFamily="34" charset="0"/>
                          <a:cs typeface="Calibri" pitchFamily="34" charset="0"/>
                        </a:rPr>
                        <a:t>Matematiche</a:t>
                      </a:r>
                      <a:endParaRPr lang="en-US" sz="1600" dirty="0">
                        <a:latin typeface="Calibri" pitchFamily="34" charset="0"/>
                        <a:cs typeface="Calibri" pitchFamily="34" charset="0"/>
                      </a:endParaRPr>
                    </a:p>
                  </a:txBody>
                  <a:tcPr marL="68641" marR="68641" marT="68611" marB="68611">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pic>
        <p:nvPicPr>
          <p:cNvPr id="50182" name="Picture 4" descr="Discorsi e Dimostrazioni Matematich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73" y="2716122"/>
            <a:ext cx="2029495" cy="260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descr="425-125 Anniversa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4899" y="4047595"/>
            <a:ext cx="2124346" cy="240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6342619" y="2592019"/>
            <a:ext cx="2476425" cy="2539645"/>
            <a:chOff x="6378784" y="2592348"/>
            <a:chExt cx="2553403" cy="2618592"/>
          </a:xfrm>
        </p:grpSpPr>
        <p:pic>
          <p:nvPicPr>
            <p:cNvPr id="50184" name="Picture 8" descr="About this Journal">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8784" y="2901712"/>
              <a:ext cx="1183460" cy="154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Grays anatomy 40th edi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2244" y="2592348"/>
              <a:ext cx="1346897" cy="163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 descr="About this Journal">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1375" y="3609448"/>
              <a:ext cx="1100812" cy="14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2" descr="About this Journal">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9797" y="3816827"/>
              <a:ext cx="1041579" cy="13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8" name="Group 59"/>
          <p:cNvGrpSpPr>
            <a:grpSpLocks/>
          </p:cNvGrpSpPr>
          <p:nvPr/>
        </p:nvGrpSpPr>
        <p:grpSpPr bwMode="auto">
          <a:xfrm>
            <a:off x="1611644" y="1243351"/>
            <a:ext cx="685800" cy="1238250"/>
            <a:chOff x="1037" y="3024"/>
            <a:chExt cx="432" cy="780"/>
          </a:xfrm>
        </p:grpSpPr>
        <p:pic>
          <p:nvPicPr>
            <p:cNvPr id="50211" name="Picture 14" descr="pasteu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1061" y="3291"/>
              <a:ext cx="39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2" name="Text Box 15"/>
            <p:cNvSpPr txBox="1">
              <a:spLocks noChangeArrowheads="1"/>
            </p:cNvSpPr>
            <p:nvPr/>
          </p:nvSpPr>
          <p:spPr bwMode="auto">
            <a:xfrm>
              <a:off x="1037" y="3024"/>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Louis </a:t>
              </a:r>
              <a:br>
                <a:rPr lang="en-GB" sz="800" dirty="0">
                  <a:solidFill>
                    <a:srgbClr val="5F5F5F"/>
                  </a:solidFill>
                  <a:latin typeface="Calibri" pitchFamily="34" charset="0"/>
                </a:rPr>
              </a:br>
              <a:r>
                <a:rPr lang="en-GB" sz="800" dirty="0">
                  <a:solidFill>
                    <a:srgbClr val="5F5F5F"/>
                  </a:solidFill>
                  <a:latin typeface="Calibri" pitchFamily="34" charset="0"/>
                </a:rPr>
                <a:t>Pasteur</a:t>
              </a:r>
              <a:br>
                <a:rPr lang="en-GB" sz="800" dirty="0">
                  <a:solidFill>
                    <a:srgbClr val="5F5F5F"/>
                  </a:solidFill>
                  <a:latin typeface="Calibri" pitchFamily="34" charset="0"/>
                </a:rPr>
              </a:br>
              <a:r>
                <a:rPr lang="en-GB" sz="800" dirty="0">
                  <a:solidFill>
                    <a:srgbClr val="5F5F5F"/>
                  </a:solidFill>
                  <a:latin typeface="Calibri" pitchFamily="34" charset="0"/>
                </a:rPr>
                <a:t>(Chemistry)</a:t>
              </a:r>
            </a:p>
          </p:txBody>
        </p:sp>
      </p:grpSp>
      <p:grpSp>
        <p:nvGrpSpPr>
          <p:cNvPr id="50189" name="Group 60"/>
          <p:cNvGrpSpPr>
            <a:grpSpLocks/>
          </p:cNvGrpSpPr>
          <p:nvPr/>
        </p:nvGrpSpPr>
        <p:grpSpPr bwMode="auto">
          <a:xfrm>
            <a:off x="2741379" y="1243351"/>
            <a:ext cx="669681" cy="1244600"/>
            <a:chOff x="1735" y="3024"/>
            <a:chExt cx="422" cy="784"/>
          </a:xfrm>
        </p:grpSpPr>
        <p:sp>
          <p:nvSpPr>
            <p:cNvPr id="50209" name="Rectangle 16"/>
            <p:cNvSpPr>
              <a:spLocks noChangeArrowheads="1"/>
            </p:cNvSpPr>
            <p:nvPr/>
          </p:nvSpPr>
          <p:spPr bwMode="auto">
            <a:xfrm>
              <a:off x="1751" y="3024"/>
              <a:ext cx="40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800" b="1" dirty="0">
                  <a:solidFill>
                    <a:srgbClr val="5F5F5F"/>
                  </a:solidFill>
                  <a:latin typeface="Calibri" pitchFamily="34" charset="0"/>
                  <a:cs typeface="Arial" charset="0"/>
                </a:rPr>
                <a:t>Alexander Fleming</a:t>
              </a:r>
            </a:p>
            <a:p>
              <a:pPr algn="ctr"/>
              <a:r>
                <a:rPr lang="en-GB" sz="800" b="1" dirty="0">
                  <a:solidFill>
                    <a:srgbClr val="5F5F5F"/>
                  </a:solidFill>
                  <a:latin typeface="Calibri" pitchFamily="34" charset="0"/>
                  <a:cs typeface="Arial" charset="0"/>
                </a:rPr>
                <a:t>(Medicine) </a:t>
              </a:r>
            </a:p>
          </p:txBody>
        </p:sp>
        <p:pic>
          <p:nvPicPr>
            <p:cNvPr id="50210" name="Picture 17" descr="Alexander_Flemi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35" y="3291"/>
              <a:ext cx="382"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0" name="Group 61"/>
          <p:cNvGrpSpPr>
            <a:grpSpLocks/>
          </p:cNvGrpSpPr>
          <p:nvPr/>
        </p:nvGrpSpPr>
        <p:grpSpPr bwMode="auto">
          <a:xfrm>
            <a:off x="3854995" y="1243351"/>
            <a:ext cx="646235" cy="1252538"/>
            <a:chOff x="2395" y="3024"/>
            <a:chExt cx="407" cy="789"/>
          </a:xfrm>
        </p:grpSpPr>
        <p:pic>
          <p:nvPicPr>
            <p:cNvPr id="50207" name="Picture 18" descr="Albert-Einstein"/>
            <p:cNvPicPr>
              <a:picLocks noChangeAspect="1" noChangeArrowheads="1"/>
            </p:cNvPicPr>
            <p:nvPr/>
          </p:nvPicPr>
          <p:blipFill>
            <a:blip r:embed="rId18" cstate="print">
              <a:grayscl/>
              <a:extLst>
                <a:ext uri="{28A0092B-C50C-407E-A947-70E740481C1C}">
                  <a14:useLocalDpi xmlns:a14="http://schemas.microsoft.com/office/drawing/2010/main" val="0"/>
                </a:ext>
              </a:extLst>
            </a:blip>
            <a:srcRect l="12607" t="4391" r="11363" b="13509"/>
            <a:stretch>
              <a:fillRect/>
            </a:stretch>
          </p:blipFill>
          <p:spPr bwMode="auto">
            <a:xfrm>
              <a:off x="2395" y="3291"/>
              <a:ext cx="37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8" name="Text Box 19"/>
            <p:cNvSpPr txBox="1">
              <a:spLocks noChangeArrowheads="1"/>
            </p:cNvSpPr>
            <p:nvPr/>
          </p:nvSpPr>
          <p:spPr bwMode="auto">
            <a:xfrm>
              <a:off x="2439" y="3024"/>
              <a:ext cx="3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Albert Einstein (</a:t>
              </a:r>
              <a:r>
                <a:rPr lang="en-US" sz="800" dirty="0">
                  <a:solidFill>
                    <a:srgbClr val="5F5F5F"/>
                  </a:solidFill>
                  <a:latin typeface="Calibri" pitchFamily="34" charset="0"/>
                  <a:ea typeface="SimSun" pitchFamily="2" charset="-122"/>
                </a:rPr>
                <a:t>Physics)</a:t>
              </a:r>
              <a:endParaRPr lang="en-GB" sz="800" dirty="0">
                <a:solidFill>
                  <a:srgbClr val="5F5F5F"/>
                </a:solidFill>
                <a:latin typeface="Calibri" pitchFamily="34" charset="0"/>
                <a:ea typeface="SimSun" pitchFamily="2" charset="-122"/>
              </a:endParaRPr>
            </a:p>
          </p:txBody>
        </p:sp>
      </p:grpSp>
      <p:grpSp>
        <p:nvGrpSpPr>
          <p:cNvPr id="7" name="グループ化 6"/>
          <p:cNvGrpSpPr/>
          <p:nvPr/>
        </p:nvGrpSpPr>
        <p:grpSpPr>
          <a:xfrm>
            <a:off x="8231191" y="1323737"/>
            <a:ext cx="611066" cy="1138813"/>
            <a:chOff x="8326077" y="1355489"/>
            <a:chExt cx="611066" cy="1138813"/>
          </a:xfrm>
        </p:grpSpPr>
        <p:sp>
          <p:nvSpPr>
            <p:cNvPr id="50201" name="Text Box 25"/>
            <p:cNvSpPr txBox="1">
              <a:spLocks noChangeArrowheads="1"/>
            </p:cNvSpPr>
            <p:nvPr/>
          </p:nvSpPr>
          <p:spPr bwMode="auto">
            <a:xfrm>
              <a:off x="8326077" y="1355489"/>
              <a:ext cx="576148"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sz="800" dirty="0">
                  <a:solidFill>
                    <a:srgbClr val="5F5F5F"/>
                  </a:solidFill>
                  <a:latin typeface="Calibri" pitchFamily="34" charset="0"/>
                  <a:ea typeface="SimSun" pitchFamily="2" charset="-122"/>
                </a:rPr>
                <a:t>Craig C Mello   (Medicine)</a:t>
              </a:r>
              <a:endParaRPr lang="en-GB" sz="800" dirty="0">
                <a:solidFill>
                  <a:srgbClr val="5F5F5F"/>
                </a:solidFill>
                <a:latin typeface="Calibri" pitchFamily="34" charset="0"/>
                <a:ea typeface="SimSun" pitchFamily="2" charset="-122"/>
              </a:endParaRPr>
            </a:p>
          </p:txBody>
        </p:sp>
        <p:pic>
          <p:nvPicPr>
            <p:cNvPr id="50202" name="Picture 26" descr="Craig C. Mell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0995" y="1667214"/>
              <a:ext cx="57614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4" name="Group 63"/>
          <p:cNvGrpSpPr>
            <a:grpSpLocks/>
          </p:cNvGrpSpPr>
          <p:nvPr/>
        </p:nvGrpSpPr>
        <p:grpSpPr bwMode="auto">
          <a:xfrm>
            <a:off x="6049971" y="1283042"/>
            <a:ext cx="635977" cy="1195388"/>
            <a:chOff x="3651" y="3053"/>
            <a:chExt cx="401" cy="753"/>
          </a:xfrm>
        </p:grpSpPr>
        <p:sp>
          <p:nvSpPr>
            <p:cNvPr id="50199" name="Text Box 24"/>
            <p:cNvSpPr txBox="1">
              <a:spLocks noChangeArrowheads="1"/>
            </p:cNvSpPr>
            <p:nvPr/>
          </p:nvSpPr>
          <p:spPr bwMode="auto">
            <a:xfrm>
              <a:off x="3685" y="3053"/>
              <a:ext cx="34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ct val="90000"/>
                </a:lnSpc>
                <a:spcBef>
                  <a:spcPct val="50000"/>
                </a:spcBef>
              </a:pPr>
              <a:r>
                <a:rPr lang="en-US" altLang="zh-CN" sz="800" dirty="0">
                  <a:solidFill>
                    <a:srgbClr val="5F5F5F"/>
                  </a:solidFill>
                  <a:latin typeface="Calibri" pitchFamily="34" charset="0"/>
                  <a:ea typeface="SimSun" pitchFamily="2" charset="-122"/>
                </a:rPr>
                <a:t>John C. Mather     (Physics)</a:t>
              </a:r>
              <a:endParaRPr lang="en-GB" sz="800" dirty="0">
                <a:solidFill>
                  <a:srgbClr val="5F5F5F"/>
                </a:solidFill>
                <a:latin typeface="Calibri" pitchFamily="34" charset="0"/>
                <a:ea typeface="SimSun" pitchFamily="2" charset="-122"/>
              </a:endParaRPr>
            </a:p>
          </p:txBody>
        </p:sp>
        <p:pic>
          <p:nvPicPr>
            <p:cNvPr id="50200" name="Picture 27" descr="John C. Math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51" y="3295"/>
              <a:ext cx="40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95" name="3 Resim" descr="http://www.elsevier.com/framework_newsroom/images/Elsevierlogo360.jpg"/>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016740" y="2758967"/>
            <a:ext cx="122066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264658" y="2581454"/>
            <a:ext cx="2879481" cy="4097563"/>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34" charset="0"/>
            </a:endParaRPr>
          </a:p>
        </p:txBody>
      </p:sp>
      <p:sp>
        <p:nvSpPr>
          <p:cNvPr id="42" name="Rectangle 41"/>
          <p:cNvSpPr/>
          <p:nvPr/>
        </p:nvSpPr>
        <p:spPr bwMode="auto">
          <a:xfrm>
            <a:off x="3214519" y="2567077"/>
            <a:ext cx="2879481" cy="4111939"/>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34" charset="0"/>
            </a:endParaRPr>
          </a:p>
        </p:txBody>
      </p:sp>
      <p:sp>
        <p:nvSpPr>
          <p:cNvPr id="43" name="Rectangle 42"/>
          <p:cNvSpPr/>
          <p:nvPr/>
        </p:nvSpPr>
        <p:spPr bwMode="auto">
          <a:xfrm>
            <a:off x="6129426" y="2567077"/>
            <a:ext cx="2879481" cy="4111940"/>
          </a:xfrm>
          <a:prstGeom prst="rect">
            <a:avLst/>
          </a:prstGeom>
          <a:noFill/>
          <a:ln w="190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Narrow" pitchFamily="34" charset="0"/>
            </a:endParaRPr>
          </a:p>
        </p:txBody>
      </p:sp>
      <p:grpSp>
        <p:nvGrpSpPr>
          <p:cNvPr id="6" name="グループ化 5"/>
          <p:cNvGrpSpPr/>
          <p:nvPr/>
        </p:nvGrpSpPr>
        <p:grpSpPr>
          <a:xfrm>
            <a:off x="7129883" y="1238807"/>
            <a:ext cx="657370" cy="1191991"/>
            <a:chOff x="7233754" y="1270559"/>
            <a:chExt cx="657370" cy="1191991"/>
          </a:xfrm>
        </p:grpSpPr>
        <p:pic>
          <p:nvPicPr>
            <p:cNvPr id="4105" name="Picture 9" descr="C:\Users\allagnatl\Desktop\Francoise Barre-Sinoussi.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33754" y="1667213"/>
              <a:ext cx="657370" cy="795337"/>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9"/>
            <p:cNvSpPr txBox="1">
              <a:spLocks noChangeArrowheads="1"/>
            </p:cNvSpPr>
            <p:nvPr/>
          </p:nvSpPr>
          <p:spPr bwMode="auto">
            <a:xfrm>
              <a:off x="7257027" y="1270559"/>
              <a:ext cx="610825"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sz="800" dirty="0">
                  <a:solidFill>
                    <a:srgbClr val="5F5F5F"/>
                  </a:solidFill>
                  <a:latin typeface="Calibri" pitchFamily="34" charset="0"/>
                </a:rPr>
                <a:t>Francoise </a:t>
              </a:r>
            </a:p>
            <a:p>
              <a:pPr algn="ctr" eaLnBrk="1" hangingPunct="1">
                <a:lnSpc>
                  <a:spcPts val="500"/>
                </a:lnSpc>
                <a:spcBef>
                  <a:spcPct val="50000"/>
                </a:spcBef>
              </a:pPr>
              <a:r>
                <a:rPr lang="en-US" sz="800" dirty="0">
                  <a:solidFill>
                    <a:srgbClr val="5F5F5F"/>
                  </a:solidFill>
                  <a:latin typeface="Calibri" pitchFamily="34" charset="0"/>
                </a:rPr>
                <a:t>Barre-Sinoussi</a:t>
              </a:r>
            </a:p>
            <a:p>
              <a:pPr algn="ctr" eaLnBrk="1" hangingPunct="1">
                <a:lnSpc>
                  <a:spcPts val="500"/>
                </a:lnSpc>
                <a:spcBef>
                  <a:spcPct val="50000"/>
                </a:spcBef>
              </a:pPr>
              <a:r>
                <a:rPr lang="en-US" sz="800" dirty="0">
                  <a:solidFill>
                    <a:srgbClr val="5F5F5F"/>
                  </a:solidFill>
                  <a:latin typeface="Calibri" pitchFamily="34" charset="0"/>
                </a:rPr>
                <a:t>(Medicine)</a:t>
              </a:r>
              <a:endParaRPr lang="en-GB" sz="800" dirty="0">
                <a:solidFill>
                  <a:srgbClr val="5F5F5F"/>
                </a:solidFill>
                <a:latin typeface="Calibri" pitchFamily="34" charset="0"/>
              </a:endParaRPr>
            </a:p>
          </p:txBody>
        </p:sp>
      </p:grpSp>
      <p:grpSp>
        <p:nvGrpSpPr>
          <p:cNvPr id="8" name="グループ化 7"/>
          <p:cNvGrpSpPr/>
          <p:nvPr/>
        </p:nvGrpSpPr>
        <p:grpSpPr>
          <a:xfrm>
            <a:off x="4945165" y="1275338"/>
            <a:ext cx="660871" cy="1202292"/>
            <a:chOff x="4906969" y="1275338"/>
            <a:chExt cx="660871" cy="1202292"/>
          </a:xfrm>
        </p:grpSpPr>
        <p:pic>
          <p:nvPicPr>
            <p:cNvPr id="4107" name="Picture 11" descr="C:\Users\allagnatl\Desktop\yamanaka.bmp"/>
            <p:cNvPicPr>
              <a:picLocks noChangeAspect="1" noChangeArrowheads="1"/>
            </p:cNvPicPr>
            <p:nvPr/>
          </p:nvPicPr>
          <p:blipFill rotWithShape="1">
            <a:blip r:embed="rId23">
              <a:extLst>
                <a:ext uri="{28A0092B-C50C-407E-A947-70E740481C1C}">
                  <a14:useLocalDpi xmlns:a14="http://schemas.microsoft.com/office/drawing/2010/main" val="0"/>
                </a:ext>
              </a:extLst>
            </a:blip>
            <a:srcRect l="10611" r="13307" b="33476"/>
            <a:stretch/>
          </p:blipFill>
          <p:spPr bwMode="auto">
            <a:xfrm>
              <a:off x="4906969" y="1652131"/>
              <a:ext cx="660871" cy="825499"/>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19"/>
            <p:cNvSpPr txBox="1">
              <a:spLocks noChangeArrowheads="1"/>
            </p:cNvSpPr>
            <p:nvPr/>
          </p:nvSpPr>
          <p:spPr bwMode="auto">
            <a:xfrm>
              <a:off x="4931992" y="1275338"/>
              <a:ext cx="610825"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lnSpc>
                  <a:spcPts val="500"/>
                </a:lnSpc>
                <a:spcBef>
                  <a:spcPct val="50000"/>
                </a:spcBef>
              </a:pPr>
              <a:r>
                <a:rPr lang="en-US" sz="800" dirty="0">
                  <a:solidFill>
                    <a:srgbClr val="5F5F5F"/>
                  </a:solidFill>
                  <a:latin typeface="Calibri" pitchFamily="34" charset="0"/>
                </a:rPr>
                <a:t>Shinya</a:t>
              </a:r>
            </a:p>
            <a:p>
              <a:pPr algn="ctr" eaLnBrk="1" hangingPunct="1">
                <a:lnSpc>
                  <a:spcPts val="500"/>
                </a:lnSpc>
                <a:spcBef>
                  <a:spcPct val="50000"/>
                </a:spcBef>
              </a:pPr>
              <a:r>
                <a:rPr lang="en-US" sz="800" dirty="0">
                  <a:solidFill>
                    <a:srgbClr val="5F5F5F"/>
                  </a:solidFill>
                  <a:latin typeface="Calibri" pitchFamily="34" charset="0"/>
                </a:rPr>
                <a:t>Yamanaka</a:t>
              </a:r>
            </a:p>
            <a:p>
              <a:pPr algn="ctr" eaLnBrk="1" hangingPunct="1">
                <a:lnSpc>
                  <a:spcPts val="500"/>
                </a:lnSpc>
                <a:spcBef>
                  <a:spcPct val="50000"/>
                </a:spcBef>
              </a:pPr>
              <a:r>
                <a:rPr lang="en-US" sz="800" dirty="0">
                  <a:solidFill>
                    <a:srgbClr val="5F5F5F"/>
                  </a:solidFill>
                  <a:latin typeface="Calibri" pitchFamily="34" charset="0"/>
                </a:rPr>
                <a:t>(Medicine)</a:t>
              </a:r>
              <a:endParaRPr lang="en-GB" sz="800" dirty="0">
                <a:solidFill>
                  <a:srgbClr val="5F5F5F"/>
                </a:solidFill>
                <a:latin typeface="Calibri" pitchFamily="34" charset="0"/>
              </a:endParaRPr>
            </a:p>
          </p:txBody>
        </p:sp>
      </p:grpSp>
      <p:grpSp>
        <p:nvGrpSpPr>
          <p:cNvPr id="9" name="グループ化 8"/>
          <p:cNvGrpSpPr/>
          <p:nvPr/>
        </p:nvGrpSpPr>
        <p:grpSpPr>
          <a:xfrm>
            <a:off x="481909" y="1258876"/>
            <a:ext cx="685800" cy="1218078"/>
            <a:chOff x="663055" y="1258876"/>
            <a:chExt cx="685800" cy="1218078"/>
          </a:xfrm>
        </p:grpSpPr>
        <p:pic>
          <p:nvPicPr>
            <p:cNvPr id="4113" name="Picture 17" descr="C:\Users\allagnatl\Desktop\mariecurie.bmp"/>
            <p:cNvPicPr>
              <a:picLocks noChangeAspect="1" noChangeArrowheads="1"/>
            </p:cNvPicPr>
            <p:nvPr/>
          </p:nvPicPr>
          <p:blipFill rotWithShape="1">
            <a:blip r:embed="rId24">
              <a:extLst>
                <a:ext uri="{28A0092B-C50C-407E-A947-70E740481C1C}">
                  <a14:useLocalDpi xmlns:a14="http://schemas.microsoft.com/office/drawing/2010/main" val="0"/>
                </a:ext>
              </a:extLst>
            </a:blip>
            <a:srcRect r="5941" b="13869"/>
            <a:stretch/>
          </p:blipFill>
          <p:spPr bwMode="auto">
            <a:xfrm>
              <a:off x="687735" y="1667213"/>
              <a:ext cx="622798" cy="809741"/>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15"/>
            <p:cNvSpPr txBox="1">
              <a:spLocks noChangeArrowheads="1"/>
            </p:cNvSpPr>
            <p:nvPr/>
          </p:nvSpPr>
          <p:spPr bwMode="auto">
            <a:xfrm>
              <a:off x="663055" y="1258876"/>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Narrow" pitchFamily="34" charset="0"/>
                  <a:cs typeface="Arial" charset="0"/>
                </a:defRPr>
              </a:lvl1pPr>
              <a:lvl2pPr marL="742950" indent="-285750" eaLnBrk="0" hangingPunct="0">
                <a:defRPr sz="1600" b="1">
                  <a:solidFill>
                    <a:schemeClr val="tx1"/>
                  </a:solidFill>
                  <a:latin typeface="Arial Narrow" pitchFamily="34" charset="0"/>
                  <a:cs typeface="Arial" charset="0"/>
                </a:defRPr>
              </a:lvl2pPr>
              <a:lvl3pPr marL="1143000" indent="-228600" eaLnBrk="0" hangingPunct="0">
                <a:defRPr sz="1600" b="1">
                  <a:solidFill>
                    <a:schemeClr val="tx1"/>
                  </a:solidFill>
                  <a:latin typeface="Arial Narrow" pitchFamily="34" charset="0"/>
                  <a:cs typeface="Arial" charset="0"/>
                </a:defRPr>
              </a:lvl3pPr>
              <a:lvl4pPr marL="1600200" indent="-228600" eaLnBrk="0" hangingPunct="0">
                <a:defRPr sz="1600" b="1">
                  <a:solidFill>
                    <a:schemeClr val="tx1"/>
                  </a:solidFill>
                  <a:latin typeface="Arial Narrow" pitchFamily="34" charset="0"/>
                  <a:cs typeface="Arial" charset="0"/>
                </a:defRPr>
              </a:lvl4pPr>
              <a:lvl5pPr marL="2057400" indent="-228600" eaLnBrk="0" hangingPunct="0">
                <a:defRPr sz="1600" b="1">
                  <a:solidFill>
                    <a:schemeClr val="tx1"/>
                  </a:solidFill>
                  <a:latin typeface="Arial Narrow" pitchFamily="34" charset="0"/>
                  <a:cs typeface="Arial" charset="0"/>
                </a:defRPr>
              </a:lvl5pPr>
              <a:lvl6pPr marL="2514600" indent="-228600" eaLnBrk="0" fontAlgn="base" hangingPunct="0">
                <a:spcBef>
                  <a:spcPct val="0"/>
                </a:spcBef>
                <a:spcAft>
                  <a:spcPct val="0"/>
                </a:spcAft>
                <a:defRPr sz="1600" b="1">
                  <a:solidFill>
                    <a:schemeClr val="tx1"/>
                  </a:solidFill>
                  <a:latin typeface="Arial Narrow" pitchFamily="34" charset="0"/>
                  <a:cs typeface="Arial" charset="0"/>
                </a:defRPr>
              </a:lvl6pPr>
              <a:lvl7pPr marL="2971800" indent="-228600" eaLnBrk="0" fontAlgn="base" hangingPunct="0">
                <a:spcBef>
                  <a:spcPct val="0"/>
                </a:spcBef>
                <a:spcAft>
                  <a:spcPct val="0"/>
                </a:spcAft>
                <a:defRPr sz="1600" b="1">
                  <a:solidFill>
                    <a:schemeClr val="tx1"/>
                  </a:solidFill>
                  <a:latin typeface="Arial Narrow" pitchFamily="34" charset="0"/>
                  <a:cs typeface="Arial" charset="0"/>
                </a:defRPr>
              </a:lvl7pPr>
              <a:lvl8pPr marL="3429000" indent="-228600" eaLnBrk="0" fontAlgn="base" hangingPunct="0">
                <a:spcBef>
                  <a:spcPct val="0"/>
                </a:spcBef>
                <a:spcAft>
                  <a:spcPct val="0"/>
                </a:spcAft>
                <a:defRPr sz="1600" b="1">
                  <a:solidFill>
                    <a:schemeClr val="tx1"/>
                  </a:solidFill>
                  <a:latin typeface="Arial Narrow" pitchFamily="34" charset="0"/>
                  <a:cs typeface="Arial" charset="0"/>
                </a:defRPr>
              </a:lvl8pPr>
              <a:lvl9pPr marL="3886200" indent="-228600" eaLnBrk="0" fontAlgn="base" hangingPunct="0">
                <a:spcBef>
                  <a:spcPct val="0"/>
                </a:spcBef>
                <a:spcAft>
                  <a:spcPct val="0"/>
                </a:spcAft>
                <a:defRPr sz="1600" b="1">
                  <a:solidFill>
                    <a:schemeClr val="tx1"/>
                  </a:solidFill>
                  <a:latin typeface="Arial Narrow" pitchFamily="34" charset="0"/>
                  <a:cs typeface="Arial" charset="0"/>
                </a:defRPr>
              </a:lvl9pPr>
            </a:lstStyle>
            <a:p>
              <a:pPr algn="ctr" eaLnBrk="1" hangingPunct="1">
                <a:spcBef>
                  <a:spcPct val="50000"/>
                </a:spcBef>
              </a:pPr>
              <a:r>
                <a:rPr lang="en-GB" sz="800" dirty="0">
                  <a:solidFill>
                    <a:srgbClr val="5F5F5F"/>
                  </a:solidFill>
                  <a:latin typeface="Calibri" pitchFamily="34" charset="0"/>
                </a:rPr>
                <a:t>Marie Curie</a:t>
              </a:r>
              <a:br>
                <a:rPr lang="en-GB" sz="800" dirty="0">
                  <a:solidFill>
                    <a:srgbClr val="5F5F5F"/>
                  </a:solidFill>
                  <a:latin typeface="Calibri" pitchFamily="34" charset="0"/>
                </a:rPr>
              </a:br>
              <a:r>
                <a:rPr lang="en-GB" sz="800" dirty="0">
                  <a:solidFill>
                    <a:srgbClr val="5F5F5F"/>
                  </a:solidFill>
                  <a:latin typeface="Calibri" pitchFamily="34" charset="0"/>
                </a:rPr>
                <a:t>(Physics, Chemistry)</a:t>
              </a:r>
            </a:p>
          </p:txBody>
        </p:sp>
      </p:grpSp>
      <p:pic>
        <p:nvPicPr>
          <p:cNvPr id="1045" name="Picture 21" descr="C:\Users\jamesc\Documents\Artfile Archive\Product Logos\ERI Product Wordmarks_Sept2014\Pure\Presentation_and_Web\Pure_Wordmark_151_RGB.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577138" y="6248400"/>
            <a:ext cx="804862" cy="298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jamesc\Documents\Artfile Archive\Product Logos\ERI Product Wordmarks_Sept2014\Scopus\Presentation_and_Web\Scopus_Wordmark_1C_151_RGB.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614601" y="5336806"/>
            <a:ext cx="1279525"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jamesc\Documents\Artfile Archive\Product Logos\ERI Product Wordmarks_Sept2014\SciVal\Presentation_and_Web\SciVal_Wordmark-fixed_151_RGB.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980789" y="5822877"/>
            <a:ext cx="1030288"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82255"/>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Journal organization: Impact Factor</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337466" y="1173154"/>
            <a:ext cx="8026606" cy="4900615"/>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indent="-342900">
              <a:buClr>
                <a:schemeClr val="tx2"/>
              </a:buClr>
              <a:buSzPct val="150000"/>
              <a:buFont typeface="Wingdings" panose="05000000000000000000" pitchFamily="2" charset="2"/>
              <a:buChar char="§"/>
            </a:pPr>
            <a:r>
              <a:rPr lang="en-US" dirty="0"/>
              <a:t>Impact Factor (IF): average number of times articles from a journal published in the past two years have been cited in the current year</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a:spcBef>
                <a:spcPct val="50000"/>
              </a:spcBef>
            </a:pPr>
            <a:endParaRPr lang="en-GB" altLang="en-US" dirty="0"/>
          </a:p>
          <a:p>
            <a:pPr>
              <a:spcBef>
                <a:spcPct val="50000"/>
              </a:spcBef>
              <a:buFontTx/>
              <a:buChar char="-"/>
            </a:pPr>
            <a:endParaRPr lang="en-GB" altLang="en-US" dirty="0"/>
          </a:p>
          <a:p>
            <a:pPr>
              <a:spcBef>
                <a:spcPct val="50000"/>
              </a:spcBef>
              <a:buFontTx/>
              <a:buChar char="-"/>
            </a:pPr>
            <a:endParaRPr lang="en-GB" altLang="en-US" dirty="0"/>
          </a:p>
          <a:p>
            <a:pPr>
              <a:spcBef>
                <a:spcPct val="50000"/>
              </a:spcBef>
              <a:buFontTx/>
              <a:buChar char="-"/>
            </a:pPr>
            <a:endParaRPr lang="en-GB" altLang="en-US" dirty="0"/>
          </a:p>
          <a:p>
            <a:pPr>
              <a:spcBef>
                <a:spcPct val="50000"/>
              </a:spcBef>
              <a:buFontTx/>
              <a:buChar char="-"/>
            </a:pPr>
            <a:endParaRPr lang="en-GB" altLang="en-US" dirty="0"/>
          </a:p>
          <a:p>
            <a:pPr>
              <a:spcBef>
                <a:spcPct val="50000"/>
              </a:spcBef>
              <a:buFontTx/>
              <a:buChar char="-"/>
            </a:pPr>
            <a:endParaRPr lang="en-GB" altLang="en-US" dirty="0"/>
          </a:p>
          <a:p>
            <a:pPr>
              <a:spcBef>
                <a:spcPct val="50000"/>
              </a:spcBef>
              <a:buFontTx/>
              <a:buChar char="-"/>
            </a:pPr>
            <a:endParaRPr lang="en-GB" altLang="en-US" dirty="0"/>
          </a:p>
          <a:p>
            <a:pPr>
              <a:spcBef>
                <a:spcPct val="50000"/>
              </a:spcBef>
              <a:buFontTx/>
              <a:buChar char="-"/>
            </a:pPr>
            <a:endParaRPr lang="en-GB" alt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lvl="0" indent="-342900">
              <a:buClr>
                <a:schemeClr val="tx2"/>
              </a:buClr>
              <a:buSzPct val="150000"/>
              <a:buFont typeface="Wingdings" panose="05000000000000000000" pitchFamily="2" charset="2"/>
              <a:buChar char="§"/>
            </a:pPr>
            <a:endParaRPr lang="en-GB" dirty="0"/>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11" name="Rectangle 10"/>
          <p:cNvSpPr>
            <a:spLocks noChangeArrowheads="1"/>
          </p:cNvSpPr>
          <p:nvPr/>
        </p:nvSpPr>
        <p:spPr bwMode="auto">
          <a:xfrm>
            <a:off x="898525" y="3676650"/>
            <a:ext cx="5688013" cy="863600"/>
          </a:xfrm>
          <a:prstGeom prst="rect">
            <a:avLst/>
          </a:prstGeom>
          <a:solidFill>
            <a:srgbClr val="FFCC99"/>
          </a:solidFill>
          <a:ln w="38100">
            <a:solidFill>
              <a:srgbClr val="5F5F5F"/>
            </a:solidFill>
            <a:miter lim="800000"/>
            <a:headEnd/>
            <a:tailEnd/>
          </a:ln>
        </p:spPr>
        <p:txBody>
          <a:bodyPr wrap="none" anchor="ctr"/>
          <a:lstStyle/>
          <a:p>
            <a:pPr>
              <a:defRPr/>
            </a:pPr>
            <a:r>
              <a:rPr lang="en-GB" sz="2400" dirty="0">
                <a:solidFill>
                  <a:srgbClr val="333333"/>
                </a:solidFill>
                <a:latin typeface="+mn-lt"/>
              </a:rPr>
              <a:t>All citations in 2014 </a:t>
            </a:r>
          </a:p>
          <a:p>
            <a:pPr>
              <a:defRPr/>
            </a:pPr>
            <a:r>
              <a:rPr lang="en-GB" sz="2400" dirty="0">
                <a:solidFill>
                  <a:srgbClr val="333333"/>
                </a:solidFill>
                <a:latin typeface="+mn-lt"/>
              </a:rPr>
              <a:t>to articles published in 2012 and 2013</a:t>
            </a:r>
          </a:p>
        </p:txBody>
      </p:sp>
      <p:sp>
        <p:nvSpPr>
          <p:cNvPr id="14" name="Rectangle 13"/>
          <p:cNvSpPr>
            <a:spLocks noChangeArrowheads="1"/>
          </p:cNvSpPr>
          <p:nvPr/>
        </p:nvSpPr>
        <p:spPr bwMode="auto">
          <a:xfrm>
            <a:off x="898525" y="4925824"/>
            <a:ext cx="5688013" cy="863600"/>
          </a:xfrm>
          <a:prstGeom prst="rect">
            <a:avLst/>
          </a:prstGeom>
          <a:solidFill>
            <a:srgbClr val="FFCC99"/>
          </a:solidFill>
          <a:ln w="38100">
            <a:solidFill>
              <a:srgbClr val="5F5F5F"/>
            </a:solidFill>
            <a:miter lim="800000"/>
            <a:headEnd/>
            <a:tailEnd/>
          </a:ln>
        </p:spPr>
        <p:txBody>
          <a:bodyPr wrap="none" anchor="ctr"/>
          <a:lstStyle/>
          <a:p>
            <a:pPr>
              <a:defRPr/>
            </a:pPr>
            <a:r>
              <a:rPr lang="en-GB" sz="2400" dirty="0">
                <a:solidFill>
                  <a:srgbClr val="333333"/>
                </a:solidFill>
                <a:latin typeface="+mn-lt"/>
              </a:rPr>
              <a:t>All articles published in 2012 and 2013</a:t>
            </a:r>
          </a:p>
        </p:txBody>
      </p:sp>
      <p:sp>
        <p:nvSpPr>
          <p:cNvPr id="15" name="TextBox 14"/>
          <p:cNvSpPr txBox="1">
            <a:spLocks noChangeArrowheads="1"/>
          </p:cNvSpPr>
          <p:nvPr/>
        </p:nvSpPr>
        <p:spPr bwMode="auto">
          <a:xfrm>
            <a:off x="7864009" y="4612247"/>
            <a:ext cx="1000125" cy="369888"/>
          </a:xfrm>
          <a:prstGeom prst="rect">
            <a:avLst/>
          </a:prstGeom>
          <a:solidFill>
            <a:srgbClr val="FFCC99"/>
          </a:solidFill>
          <a:ln w="38100">
            <a:solidFill>
              <a:srgbClr val="5F5F5F"/>
            </a:solidFill>
            <a:miter lim="800000"/>
            <a:headEnd/>
            <a:tailEnd/>
          </a:ln>
        </p:spPr>
        <p:txBody>
          <a:bodyPr>
            <a:spAutoFit/>
          </a:bodyPr>
          <a:lstStyle/>
          <a:p>
            <a:pPr>
              <a:defRPr/>
            </a:pPr>
            <a:r>
              <a:rPr lang="en-GB" dirty="0">
                <a:latin typeface="+mn-lt"/>
              </a:rPr>
              <a:t>3.456</a:t>
            </a:r>
          </a:p>
        </p:txBody>
      </p:sp>
      <p:sp>
        <p:nvSpPr>
          <p:cNvPr id="16" name="TextBox 15"/>
          <p:cNvSpPr txBox="1">
            <a:spLocks noChangeArrowheads="1"/>
          </p:cNvSpPr>
          <p:nvPr/>
        </p:nvSpPr>
        <p:spPr bwMode="auto">
          <a:xfrm>
            <a:off x="5424394" y="3102443"/>
            <a:ext cx="2551113" cy="369887"/>
          </a:xfrm>
          <a:prstGeom prst="rect">
            <a:avLst/>
          </a:prstGeom>
          <a:solidFill>
            <a:srgbClr val="FFCC99"/>
          </a:solidFill>
          <a:ln w="38100">
            <a:solidFill>
              <a:srgbClr val="5F5F5F"/>
            </a:solidFill>
            <a:miter lim="800000"/>
            <a:headEnd/>
            <a:tailEnd/>
          </a:ln>
        </p:spPr>
        <p:txBody>
          <a:bodyPr>
            <a:spAutoFit/>
          </a:bodyPr>
          <a:lstStyle/>
          <a:p>
            <a:pPr>
              <a:defRPr/>
            </a:pPr>
            <a:r>
              <a:rPr lang="en-GB" dirty="0">
                <a:latin typeface="+mn-lt"/>
              </a:rPr>
              <a:t>1339 + 1467 =  2806</a:t>
            </a:r>
          </a:p>
        </p:txBody>
      </p:sp>
      <p:sp>
        <p:nvSpPr>
          <p:cNvPr id="17" name="TextBox 16"/>
          <p:cNvSpPr txBox="1">
            <a:spLocks noChangeArrowheads="1"/>
          </p:cNvSpPr>
          <p:nvPr/>
        </p:nvSpPr>
        <p:spPr bwMode="auto">
          <a:xfrm>
            <a:off x="5610225" y="5949950"/>
            <a:ext cx="1882775" cy="368300"/>
          </a:xfrm>
          <a:prstGeom prst="rect">
            <a:avLst/>
          </a:prstGeom>
          <a:solidFill>
            <a:srgbClr val="FFCC99"/>
          </a:solidFill>
          <a:ln w="38100">
            <a:solidFill>
              <a:srgbClr val="5F5F5F"/>
            </a:solidFill>
            <a:miter lim="800000"/>
            <a:headEnd/>
            <a:tailEnd/>
          </a:ln>
        </p:spPr>
        <p:txBody>
          <a:bodyPr>
            <a:spAutoFit/>
          </a:bodyPr>
          <a:lstStyle/>
          <a:p>
            <a:pPr>
              <a:defRPr/>
            </a:pPr>
            <a:r>
              <a:rPr lang="en-GB" dirty="0"/>
              <a:t>350 + 462 = 812</a:t>
            </a:r>
            <a:endParaRPr lang="en-GB" dirty="0">
              <a:latin typeface="+mn-lt"/>
            </a:endParaRPr>
          </a:p>
        </p:txBody>
      </p:sp>
      <p:sp>
        <p:nvSpPr>
          <p:cNvPr id="18" name="Line 7"/>
          <p:cNvSpPr>
            <a:spLocks noChangeShapeType="1"/>
          </p:cNvSpPr>
          <p:nvPr/>
        </p:nvSpPr>
        <p:spPr bwMode="auto">
          <a:xfrm>
            <a:off x="881462" y="4754376"/>
            <a:ext cx="59753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Text Box 8"/>
          <p:cNvSpPr txBox="1">
            <a:spLocks noChangeArrowheads="1"/>
          </p:cNvSpPr>
          <p:nvPr/>
        </p:nvSpPr>
        <p:spPr bwMode="auto">
          <a:xfrm>
            <a:off x="271463" y="4326732"/>
            <a:ext cx="47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dirty="0"/>
              <a:t>=</a:t>
            </a:r>
          </a:p>
        </p:txBody>
      </p:sp>
      <p:sp>
        <p:nvSpPr>
          <p:cNvPr id="20" name="Text Box 8"/>
          <p:cNvSpPr txBox="1">
            <a:spLocks noChangeArrowheads="1"/>
          </p:cNvSpPr>
          <p:nvPr/>
        </p:nvSpPr>
        <p:spPr bwMode="auto">
          <a:xfrm>
            <a:off x="7172325" y="4326732"/>
            <a:ext cx="47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dirty="0"/>
              <a:t>=</a:t>
            </a:r>
          </a:p>
        </p:txBody>
      </p:sp>
    </p:spTree>
    <p:extLst>
      <p:ext uri="{BB962C8B-B14F-4D97-AF65-F5344CB8AC3E}">
        <p14:creationId xmlns:p14="http://schemas.microsoft.com/office/powerpoint/2010/main" val="64143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Journal organization: </a:t>
            </a:r>
            <a:r>
              <a:rPr lang="en-US" b="1" dirty="0" err="1"/>
              <a:t>CiteScore</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495121" y="1711804"/>
            <a:ext cx="8026606" cy="4900615"/>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indent="-342900">
              <a:buClr>
                <a:schemeClr val="tx2"/>
              </a:buClr>
              <a:buSzPct val="150000"/>
              <a:buFont typeface="Wingdings" panose="05000000000000000000" pitchFamily="2" charset="2"/>
              <a:buChar char="§"/>
            </a:pPr>
            <a:r>
              <a:rPr lang="en-US" dirty="0"/>
              <a:t>New quality indicator launched 2017.</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Three year citation window </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err="1"/>
              <a:t>CiteScore’s</a:t>
            </a:r>
            <a:r>
              <a:rPr lang="en-US" dirty="0"/>
              <a:t> numerator and denominator both include all document types</a:t>
            </a:r>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r>
              <a:rPr lang="en-US" dirty="0"/>
              <a:t>Current: develops on monthly basis</a:t>
            </a:r>
            <a:endParaRPr lang="en-GB" altLang="en-US" dirty="0"/>
          </a:p>
          <a:p>
            <a:pPr>
              <a:spcBef>
                <a:spcPct val="50000"/>
              </a:spcBef>
              <a:buFontTx/>
              <a:buChar char="-"/>
            </a:pPr>
            <a:endParaRPr lang="en-GB" altLang="en-US" dirty="0"/>
          </a:p>
          <a:p>
            <a:pPr>
              <a:spcBef>
                <a:spcPct val="50000"/>
              </a:spcBef>
              <a:buFontTx/>
              <a:buChar char="-"/>
            </a:pPr>
            <a:endParaRPr lang="en-GB" alt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indent="-342900">
              <a:buClr>
                <a:schemeClr val="tx2"/>
              </a:buClr>
              <a:buSzPct val="150000"/>
              <a:buFont typeface="Wingdings" panose="05000000000000000000" pitchFamily="2" charset="2"/>
              <a:buChar char="§"/>
            </a:pPr>
            <a:endParaRPr lang="en-US" dirty="0"/>
          </a:p>
          <a:p>
            <a:pPr marL="342900" lvl="0" indent="-342900">
              <a:buClr>
                <a:schemeClr val="tx2"/>
              </a:buClr>
              <a:buSzPct val="150000"/>
              <a:buFont typeface="Wingdings" panose="05000000000000000000" pitchFamily="2" charset="2"/>
              <a:buChar char="§"/>
            </a:pPr>
            <a:endParaRPr lang="en-GB" dirty="0"/>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pic>
        <p:nvPicPr>
          <p:cNvPr id="9" name="Picture 8">
            <a:extLst>
              <a:ext uri="{FF2B5EF4-FFF2-40B4-BE49-F238E27FC236}">
                <a16:creationId xmlns:a16="http://schemas.microsoft.com/office/drawing/2014/main" id="{35B90063-0D28-456A-80BD-0F766C0E7E90}"/>
              </a:ext>
            </a:extLst>
          </p:cNvPr>
          <p:cNvPicPr>
            <a:picLocks noChangeAspect="1"/>
          </p:cNvPicPr>
          <p:nvPr/>
        </p:nvPicPr>
        <p:blipFill>
          <a:blip r:embed="rId5"/>
          <a:stretch>
            <a:fillRect/>
          </a:stretch>
        </p:blipFill>
        <p:spPr>
          <a:xfrm>
            <a:off x="92765" y="1123849"/>
            <a:ext cx="9144000" cy="3840884"/>
          </a:xfrm>
          <a:prstGeom prst="rect">
            <a:avLst/>
          </a:prstGeom>
        </p:spPr>
      </p:pic>
      <p:pic>
        <p:nvPicPr>
          <p:cNvPr id="11" name="Picture 10">
            <a:extLst>
              <a:ext uri="{FF2B5EF4-FFF2-40B4-BE49-F238E27FC236}">
                <a16:creationId xmlns:a16="http://schemas.microsoft.com/office/drawing/2014/main" id="{61940A5B-EB7A-4BF7-AA28-2B3202C4F11F}"/>
              </a:ext>
            </a:extLst>
          </p:cNvPr>
          <p:cNvPicPr>
            <a:picLocks noChangeAspect="1"/>
          </p:cNvPicPr>
          <p:nvPr/>
        </p:nvPicPr>
        <p:blipFill>
          <a:blip r:embed="rId6"/>
          <a:stretch>
            <a:fillRect/>
          </a:stretch>
        </p:blipFill>
        <p:spPr>
          <a:xfrm>
            <a:off x="92765" y="2778026"/>
            <a:ext cx="9144000" cy="3751032"/>
          </a:xfrm>
          <a:prstGeom prst="rect">
            <a:avLst/>
          </a:prstGeom>
        </p:spPr>
      </p:pic>
      <p:sp>
        <p:nvSpPr>
          <p:cNvPr id="2" name="Rectangle 1">
            <a:extLst>
              <a:ext uri="{FF2B5EF4-FFF2-40B4-BE49-F238E27FC236}">
                <a16:creationId xmlns:a16="http://schemas.microsoft.com/office/drawing/2014/main" id="{564757DB-B142-409C-8BF9-48C1B1FD782C}"/>
              </a:ext>
            </a:extLst>
          </p:cNvPr>
          <p:cNvSpPr/>
          <p:nvPr/>
        </p:nvSpPr>
        <p:spPr>
          <a:xfrm>
            <a:off x="7103165" y="5698435"/>
            <a:ext cx="848139" cy="58379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11BBE2-76C1-42CF-8D3F-AB2C583B3907}"/>
              </a:ext>
            </a:extLst>
          </p:cNvPr>
          <p:cNvPicPr>
            <a:picLocks noChangeAspect="1"/>
          </p:cNvPicPr>
          <p:nvPr/>
        </p:nvPicPr>
        <p:blipFill>
          <a:blip r:embed="rId7"/>
          <a:stretch>
            <a:fillRect/>
          </a:stretch>
        </p:blipFill>
        <p:spPr>
          <a:xfrm>
            <a:off x="0" y="3858246"/>
            <a:ext cx="9144000" cy="3050264"/>
          </a:xfrm>
          <a:prstGeom prst="rect">
            <a:avLst/>
          </a:prstGeom>
        </p:spPr>
      </p:pic>
    </p:spTree>
    <p:extLst>
      <p:ext uri="{BB962C8B-B14F-4D97-AF65-F5344CB8AC3E}">
        <p14:creationId xmlns:p14="http://schemas.microsoft.com/office/powerpoint/2010/main" val="263788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p>
        </p:txBody>
      </p:sp>
      <p:pic>
        <p:nvPicPr>
          <p:cNvPr id="4" name="Picture 3"/>
          <p:cNvPicPr>
            <a:picLocks noChangeAspect="1"/>
          </p:cNvPicPr>
          <p:nvPr/>
        </p:nvPicPr>
        <p:blipFill>
          <a:blip r:embed="rId2"/>
          <a:stretch>
            <a:fillRect/>
          </a:stretch>
        </p:blipFill>
        <p:spPr>
          <a:xfrm>
            <a:off x="0" y="820464"/>
            <a:ext cx="9144000" cy="5217071"/>
          </a:xfrm>
          <a:prstGeom prst="rect">
            <a:avLst/>
          </a:prstGeom>
        </p:spPr>
      </p:pic>
      <p:sp>
        <p:nvSpPr>
          <p:cNvPr id="5" name="Frame 4"/>
          <p:cNvSpPr/>
          <p:nvPr/>
        </p:nvSpPr>
        <p:spPr>
          <a:xfrm>
            <a:off x="6626087" y="3525078"/>
            <a:ext cx="2517913" cy="2875722"/>
          </a:xfrm>
          <a:prstGeom prst="frame">
            <a:avLst>
              <a:gd name="adj1" fmla="val 4519"/>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3565A"/>
              </a:solidFill>
            </a:endParaRPr>
          </a:p>
        </p:txBody>
      </p:sp>
      <p:sp>
        <p:nvSpPr>
          <p:cNvPr id="6" name="Title 1"/>
          <p:cNvSpPr txBox="1"/>
          <p:nvPr/>
        </p:nvSpPr>
        <p:spPr>
          <a:xfrm>
            <a:off x="198599" y="535984"/>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论文评价度量指标</a:t>
            </a:r>
          </a:p>
        </p:txBody>
      </p:sp>
    </p:spTree>
    <p:extLst>
      <p:ext uri="{BB962C8B-B14F-4D97-AF65-F5344CB8AC3E}">
        <p14:creationId xmlns:p14="http://schemas.microsoft.com/office/powerpoint/2010/main" val="19640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11" name="Rectangle 3"/>
          <p:cNvSpPr>
            <a:spLocks noGrp="1" noChangeArrowheads="1"/>
          </p:cNvSpPr>
          <p:nvPr>
            <p:ph type="body" idx="1"/>
          </p:nvPr>
        </p:nvSpPr>
        <p:spPr>
          <a:xfrm>
            <a:off x="280016" y="2493122"/>
            <a:ext cx="8459787" cy="3168650"/>
          </a:xfrm>
        </p:spPr>
        <p:txBody>
          <a:bodyPr>
            <a:normAutofit/>
          </a:bodyPr>
          <a:lstStyle/>
          <a:p>
            <a:pPr algn="ctr" eaLnBrk="1" hangingPunct="1">
              <a:buFontTx/>
              <a:buNone/>
            </a:pPr>
            <a:r>
              <a:rPr lang="en-GB" altLang="en-US" sz="4000" b="1" dirty="0">
                <a:solidFill>
                  <a:schemeClr val="accent2"/>
                </a:solidFill>
              </a:rPr>
              <a:t>Editorial process  </a:t>
            </a:r>
          </a:p>
        </p:txBody>
      </p:sp>
    </p:spTree>
    <p:extLst>
      <p:ext uri="{BB962C8B-B14F-4D97-AF65-F5344CB8AC3E}">
        <p14:creationId xmlns:p14="http://schemas.microsoft.com/office/powerpoint/2010/main" val="358868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Editorial process</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337466" y="1797269"/>
            <a:ext cx="8026606" cy="4276500"/>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indent="-342900">
              <a:buClr>
                <a:schemeClr val="tx2"/>
              </a:buClr>
              <a:buSzPct val="150000"/>
              <a:buFont typeface="Wingdings" panose="05000000000000000000" pitchFamily="2" charset="2"/>
              <a:buChar char="§"/>
            </a:pPr>
            <a:r>
              <a:rPr lang="en-US" sz="1800" dirty="0"/>
              <a:t>The editorial process selects suitable articles for publication and publishes papers in one standard format. </a:t>
            </a:r>
          </a:p>
          <a:p>
            <a:pPr marL="342900" indent="-342900">
              <a:buClr>
                <a:schemeClr val="tx2"/>
              </a:buClr>
              <a:buSzPct val="150000"/>
              <a:buFont typeface="Wingdings" panose="05000000000000000000" pitchFamily="2" charset="2"/>
              <a:buChar char="§"/>
            </a:pPr>
            <a:endParaRPr lang="en-US" sz="1800" dirty="0"/>
          </a:p>
          <a:p>
            <a:pPr marL="342900" indent="-342900">
              <a:buClr>
                <a:schemeClr val="tx2"/>
              </a:buClr>
              <a:buSzPct val="150000"/>
              <a:buFont typeface="Wingdings" panose="05000000000000000000" pitchFamily="2" charset="2"/>
              <a:buChar char="§"/>
            </a:pPr>
            <a:r>
              <a:rPr lang="en-US" sz="1800" dirty="0"/>
              <a:t>The key step is the peer-review process</a:t>
            </a:r>
          </a:p>
          <a:p>
            <a:pPr marL="342900" indent="-342900">
              <a:buClr>
                <a:schemeClr val="tx2"/>
              </a:buClr>
              <a:buSzPct val="150000"/>
              <a:buFont typeface="Wingdings" panose="05000000000000000000" pitchFamily="2" charset="2"/>
              <a:buChar char="§"/>
            </a:pPr>
            <a:endParaRPr lang="en-US" sz="1800" dirty="0"/>
          </a:p>
          <a:p>
            <a:pPr marL="342900" indent="-342900">
              <a:buClr>
                <a:schemeClr val="tx2"/>
              </a:buClr>
              <a:buSzPct val="150000"/>
              <a:buFont typeface="Wingdings" panose="05000000000000000000" pitchFamily="2" charset="2"/>
              <a:buChar char="§"/>
            </a:pPr>
            <a:endParaRPr lang="en-US" sz="1800" dirty="0"/>
          </a:p>
          <a:p>
            <a:pPr marL="342900" lvl="0" indent="-342900">
              <a:buClr>
                <a:schemeClr val="tx2"/>
              </a:buClr>
              <a:buSzPct val="150000"/>
              <a:buFont typeface="Wingdings" panose="05000000000000000000" pitchFamily="2" charset="2"/>
              <a:buChar char="§"/>
            </a:pPr>
            <a:endParaRPr lang="en-GB" dirty="0"/>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 name="AutoShape 2" descr="Afbeeldingsresultaat voor cartoon auth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Afbeeldingsresultaat voor cartoon auth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Afbeeldingsresultaat voor cartoon author"/>
          <p:cNvPicPr/>
          <p:nvPr/>
        </p:nvPicPr>
        <p:blipFill rotWithShape="1">
          <a:blip r:embed="rId5">
            <a:extLst>
              <a:ext uri="{28A0092B-C50C-407E-A947-70E740481C1C}">
                <a14:useLocalDpi xmlns:a14="http://schemas.microsoft.com/office/drawing/2010/main" val="0"/>
              </a:ext>
            </a:extLst>
          </a:blip>
          <a:srcRect b="7538"/>
          <a:stretch/>
        </p:blipFill>
        <p:spPr bwMode="auto">
          <a:xfrm>
            <a:off x="5519695" y="3468415"/>
            <a:ext cx="2737125" cy="24699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448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a:lnSpc>
                <a:spcPct val="100000"/>
              </a:lnSpc>
              <a:spcAft>
                <a:spcPts val="600"/>
              </a:spcAft>
            </a:pPr>
            <a:r>
              <a:rPr lang="en-US" b="1" dirty="0"/>
              <a:t>Peer-review process </a:t>
            </a:r>
            <a:endParaRPr lang="en-US" sz="1800"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337466" y="1173154"/>
            <a:ext cx="8026606" cy="4900615"/>
          </a:xfrm>
        </p:spPr>
        <p:txBody>
          <a:bodyPr>
            <a:noAutofit/>
          </a:bodyPr>
          <a:lstStyle/>
          <a:p>
            <a:pPr marL="1085850" lvl="1" indent="-342900">
              <a:buClr>
                <a:schemeClr val="tx2"/>
              </a:buClr>
              <a:buSzPct val="150000"/>
              <a:buFont typeface="Wingdings" panose="05000000000000000000" pitchFamily="2" charset="2"/>
              <a:buChar char="§"/>
            </a:pPr>
            <a:endParaRPr lang="en-GB" sz="1200" dirty="0"/>
          </a:p>
          <a:p>
            <a:pPr marL="342900" lvl="0" indent="-342900">
              <a:buClr>
                <a:schemeClr val="tx2"/>
              </a:buClr>
              <a:buSzPct val="150000"/>
              <a:buFont typeface="Wingdings" panose="05000000000000000000" pitchFamily="2" charset="2"/>
              <a:buChar char="§"/>
            </a:pPr>
            <a:endParaRPr lang="en-GB" dirty="0"/>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graphicFrame>
        <p:nvGraphicFramePr>
          <p:cNvPr id="2" name="Object 1"/>
          <p:cNvGraphicFramePr>
            <a:graphicFrameLocks noGrp="1" noChangeAspect="1"/>
          </p:cNvGraphicFramePr>
          <p:nvPr>
            <p:extLst/>
          </p:nvPr>
        </p:nvGraphicFramePr>
        <p:xfrm>
          <a:off x="2033752" y="1261835"/>
          <a:ext cx="5722951" cy="5092507"/>
        </p:xfrm>
        <a:graphic>
          <a:graphicData uri="http://schemas.openxmlformats.org/presentationml/2006/ole">
            <mc:AlternateContent xmlns:mc="http://schemas.openxmlformats.org/markup-compatibility/2006">
              <mc:Choice xmlns:v="urn:schemas-microsoft-com:vml" Requires="v">
                <p:oleObj spid="_x0000_s9241" name="Visio" r:id="rId6" imgW="7114946" imgH="6331915" progId="">
                  <p:embed/>
                </p:oleObj>
              </mc:Choice>
              <mc:Fallback>
                <p:oleObj name="Visio" r:id="rId6" imgW="7114946" imgH="6331915" progId="">
                  <p:embed/>
                  <p:pic>
                    <p:nvPicPr>
                      <p:cNvPr id="2" name="Object 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3752" y="1261835"/>
                        <a:ext cx="5722951" cy="50925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69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11" name="Rectangle 3"/>
          <p:cNvSpPr>
            <a:spLocks noGrp="1" noChangeArrowheads="1"/>
          </p:cNvSpPr>
          <p:nvPr>
            <p:ph type="body" idx="1"/>
          </p:nvPr>
        </p:nvSpPr>
        <p:spPr>
          <a:xfrm>
            <a:off x="280016" y="2493122"/>
            <a:ext cx="8459787" cy="3168650"/>
          </a:xfrm>
        </p:spPr>
        <p:txBody>
          <a:bodyPr>
            <a:normAutofit/>
          </a:bodyPr>
          <a:lstStyle/>
          <a:p>
            <a:pPr algn="ctr" eaLnBrk="1" hangingPunct="1">
              <a:buFontTx/>
              <a:buNone/>
            </a:pPr>
            <a:r>
              <a:rPr lang="en-GB" altLang="en-US" sz="4000" b="1" dirty="0">
                <a:solidFill>
                  <a:schemeClr val="accent2"/>
                </a:solidFill>
              </a:rPr>
              <a:t>Developing a manuscript  </a:t>
            </a:r>
          </a:p>
        </p:txBody>
      </p:sp>
    </p:spTree>
    <p:extLst>
      <p:ext uri="{BB962C8B-B14F-4D97-AF65-F5344CB8AC3E}">
        <p14:creationId xmlns:p14="http://schemas.microsoft.com/office/powerpoint/2010/main" val="333414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r>
              <a:rPr lang="en-US" b="1" dirty="0"/>
              <a:t>Think before writing </a:t>
            </a:r>
            <a:r>
              <a:rPr lang="en-US" altLang="zh-CN" b="1" dirty="0"/>
              <a:t>——</a:t>
            </a:r>
            <a:r>
              <a:rPr lang="en-GB" dirty="0"/>
              <a:t>Planning your article</a:t>
            </a:r>
            <a:br>
              <a:rPr lang="en-GB" dirty="0"/>
            </a:br>
            <a:r>
              <a:rPr lang="en-GB" sz="1800" dirty="0"/>
              <a:t>Are you ready to publish?</a:t>
            </a:r>
            <a:endParaRPr lang="en-US" sz="1800" dirty="0"/>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9" name="Isosceles Triangle 8"/>
          <p:cNvSpPr/>
          <p:nvPr/>
        </p:nvSpPr>
        <p:spPr>
          <a:xfrm>
            <a:off x="3894268" y="4152435"/>
            <a:ext cx="1060704" cy="1129569"/>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626743">
            <a:off x="2450592" y="4017965"/>
            <a:ext cx="3948056" cy="13447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109618" y="4728006"/>
            <a:ext cx="2784650" cy="615553"/>
          </a:xfrm>
          <a:prstGeom prst="rect">
            <a:avLst/>
          </a:prstGeom>
          <a:noFill/>
        </p:spPr>
        <p:txBody>
          <a:bodyPr wrap="square" rtlCol="0">
            <a:spAutoFit/>
          </a:bodyPr>
          <a:lstStyle/>
          <a:p>
            <a:r>
              <a:rPr lang="en-GB" sz="2000" dirty="0"/>
              <a:t>Not ready</a:t>
            </a:r>
            <a:br>
              <a:rPr lang="en-GB" dirty="0"/>
            </a:br>
            <a:r>
              <a:rPr lang="en-GB" sz="1400" dirty="0"/>
              <a:t>Work has no scientific interest</a:t>
            </a:r>
            <a:endParaRPr lang="en-US" sz="1200" dirty="0"/>
          </a:p>
        </p:txBody>
      </p:sp>
      <p:sp>
        <p:nvSpPr>
          <p:cNvPr id="15" name="TextBox 14"/>
          <p:cNvSpPr txBox="1"/>
          <p:nvPr/>
        </p:nvSpPr>
        <p:spPr>
          <a:xfrm>
            <a:off x="6153754" y="4757502"/>
            <a:ext cx="2311820" cy="615553"/>
          </a:xfrm>
          <a:prstGeom prst="rect">
            <a:avLst/>
          </a:prstGeom>
          <a:noFill/>
        </p:spPr>
        <p:txBody>
          <a:bodyPr wrap="square" rtlCol="0">
            <a:spAutoFit/>
          </a:bodyPr>
          <a:lstStyle/>
          <a:p>
            <a:r>
              <a:rPr lang="en-GB" sz="2000" dirty="0"/>
              <a:t>Ready</a:t>
            </a:r>
            <a:br>
              <a:rPr lang="en-GB" dirty="0"/>
            </a:br>
            <a:r>
              <a:rPr lang="en-GB" sz="1400" dirty="0"/>
              <a:t>Work advances the field</a:t>
            </a:r>
            <a:endParaRPr lang="en-US" sz="1400" dirty="0"/>
          </a:p>
        </p:txBody>
      </p:sp>
      <p:sp>
        <p:nvSpPr>
          <p:cNvPr id="16" name="Rectangle 15"/>
          <p:cNvSpPr/>
          <p:nvPr/>
        </p:nvSpPr>
        <p:spPr>
          <a:xfrm rot="648780">
            <a:off x="2769279" y="3613567"/>
            <a:ext cx="1459895" cy="221010"/>
          </a:xfrm>
          <a:prstGeom prst="rect">
            <a:avLst/>
          </a:prstGeom>
          <a:solidFill>
            <a:schemeClr val="bg2">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chemeClr val="tx1"/>
                </a:solidFill>
              </a:rPr>
              <a:t>Incorrect conclusions</a:t>
            </a:r>
            <a:endParaRPr lang="en-US" sz="1000" dirty="0">
              <a:solidFill>
                <a:schemeClr val="tx1"/>
              </a:solidFill>
            </a:endParaRPr>
          </a:p>
        </p:txBody>
      </p:sp>
      <p:sp>
        <p:nvSpPr>
          <p:cNvPr id="17" name="Rectangle 16"/>
          <p:cNvSpPr/>
          <p:nvPr/>
        </p:nvSpPr>
        <p:spPr>
          <a:xfrm rot="648780">
            <a:off x="2704215" y="3166146"/>
            <a:ext cx="1716292" cy="448355"/>
          </a:xfrm>
          <a:prstGeom prst="rect">
            <a:avLst/>
          </a:prstGeom>
          <a:solidFill>
            <a:schemeClr val="bg2">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chemeClr val="tx1"/>
                </a:solidFill>
              </a:rPr>
              <a:t>Duplication  of published work</a:t>
            </a:r>
          </a:p>
        </p:txBody>
      </p:sp>
      <p:sp>
        <p:nvSpPr>
          <p:cNvPr id="18" name="Rectangle 17"/>
          <p:cNvSpPr/>
          <p:nvPr/>
        </p:nvSpPr>
        <p:spPr>
          <a:xfrm rot="648780">
            <a:off x="3439779" y="2563645"/>
            <a:ext cx="908977" cy="651736"/>
          </a:xfrm>
          <a:prstGeom prst="rect">
            <a:avLst/>
          </a:prstGeom>
          <a:solidFill>
            <a:schemeClr val="bg2">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chemeClr val="tx1"/>
                </a:solidFill>
              </a:rPr>
              <a:t>Outdated work</a:t>
            </a:r>
          </a:p>
        </p:txBody>
      </p:sp>
      <p:sp>
        <p:nvSpPr>
          <p:cNvPr id="19" name="Rectangle 18"/>
          <p:cNvSpPr/>
          <p:nvPr/>
        </p:nvSpPr>
        <p:spPr>
          <a:xfrm rot="648780">
            <a:off x="4999010" y="3628168"/>
            <a:ext cx="1110706" cy="574595"/>
          </a:xfrm>
          <a:prstGeom prst="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chemeClr val="tx1"/>
                </a:solidFill>
              </a:rPr>
              <a:t>Up-to-date review of a subject or field</a:t>
            </a:r>
            <a:endParaRPr lang="en-US" sz="1000" dirty="0">
              <a:solidFill>
                <a:schemeClr val="tx1"/>
              </a:solidFill>
            </a:endParaRPr>
          </a:p>
        </p:txBody>
      </p:sp>
      <p:sp>
        <p:nvSpPr>
          <p:cNvPr id="20" name="Rectangle 19"/>
          <p:cNvSpPr/>
          <p:nvPr/>
        </p:nvSpPr>
        <p:spPr>
          <a:xfrm rot="648780">
            <a:off x="4854112" y="3051440"/>
            <a:ext cx="1705435" cy="577084"/>
          </a:xfrm>
          <a:prstGeom prst="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chemeClr val="tx1"/>
                </a:solidFill>
              </a:rPr>
              <a:t>Significant enhancement of published work</a:t>
            </a:r>
          </a:p>
        </p:txBody>
      </p:sp>
      <p:sp>
        <p:nvSpPr>
          <p:cNvPr id="21" name="Rectangle 20"/>
          <p:cNvSpPr/>
          <p:nvPr/>
        </p:nvSpPr>
        <p:spPr>
          <a:xfrm rot="648780">
            <a:off x="5432940" y="1857739"/>
            <a:ext cx="841039" cy="1188304"/>
          </a:xfrm>
          <a:prstGeom prst="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chemeClr val="tx1"/>
                </a:solidFill>
              </a:rPr>
              <a:t>Original results or methods</a:t>
            </a:r>
          </a:p>
        </p:txBody>
      </p:sp>
    </p:spTree>
    <p:extLst>
      <p:ext uri="{BB962C8B-B14F-4D97-AF65-F5344CB8AC3E}">
        <p14:creationId xmlns:p14="http://schemas.microsoft.com/office/powerpoint/2010/main" val="272364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20" name="Title 4"/>
          <p:cNvSpPr>
            <a:spLocks noGrp="1"/>
          </p:cNvSpPr>
          <p:nvPr>
            <p:ph type="title"/>
          </p:nvPr>
        </p:nvSpPr>
        <p:spPr>
          <a:xfrm>
            <a:off x="337466" y="705204"/>
            <a:ext cx="8358052" cy="873225"/>
          </a:xfrm>
        </p:spPr>
        <p:txBody>
          <a:bodyPr/>
          <a:lstStyle/>
          <a:p>
            <a:r>
              <a:rPr lang="en-GB" dirty="0"/>
              <a:t>Choosing the right journal</a:t>
            </a:r>
            <a:br>
              <a:rPr lang="en-GB" dirty="0"/>
            </a:br>
            <a:r>
              <a:rPr lang="en-GB" sz="1800" b="1" dirty="0">
                <a:latin typeface="+mn-lt"/>
              </a:rPr>
              <a:t>Best practices</a:t>
            </a:r>
            <a:endParaRPr lang="en-GB" sz="1800" b="1" dirty="0">
              <a:latin typeface="+mn-lt"/>
              <a:cs typeface="Arial" panose="020B0604020202020204" pitchFamily="34" charset="0"/>
            </a:endParaRPr>
          </a:p>
        </p:txBody>
      </p:sp>
      <p:sp>
        <p:nvSpPr>
          <p:cNvPr id="2" name="Rectangle 1"/>
          <p:cNvSpPr/>
          <p:nvPr/>
        </p:nvSpPr>
        <p:spPr>
          <a:xfrm>
            <a:off x="489472" y="1794751"/>
            <a:ext cx="7664824" cy="3170099"/>
          </a:xfrm>
          <a:prstGeom prst="rect">
            <a:avLst/>
          </a:prstGeom>
        </p:spPr>
        <p:txBody>
          <a:bodyPr wrap="square">
            <a:spAutoFit/>
          </a:bodyPr>
          <a:lstStyle/>
          <a:p>
            <a:pPr marL="342900" indent="-342900">
              <a:buClr>
                <a:schemeClr val="tx2"/>
              </a:buClr>
              <a:buSzPct val="130000"/>
              <a:buFont typeface="Wingdings" panose="05000000000000000000" pitchFamily="2" charset="2"/>
              <a:buChar char="§"/>
            </a:pPr>
            <a:r>
              <a:rPr lang="en-GB" sz="2000" dirty="0"/>
              <a:t>Aim to reach the intended audience for your work</a:t>
            </a:r>
          </a:p>
          <a:p>
            <a:pPr marL="342900" indent="-342900">
              <a:buClr>
                <a:schemeClr val="tx2"/>
              </a:buClr>
              <a:buSzPct val="130000"/>
              <a:buFont typeface="Wingdings" panose="05000000000000000000" pitchFamily="2" charset="2"/>
              <a:buChar char="§"/>
            </a:pPr>
            <a:r>
              <a:rPr lang="en-GB" sz="2000" dirty="0"/>
              <a:t>Choose only one journal, as simultaneous submissions are prohibited</a:t>
            </a:r>
          </a:p>
          <a:p>
            <a:pPr marL="342900" indent="-342900">
              <a:buClr>
                <a:schemeClr val="tx2"/>
              </a:buClr>
              <a:buSzPct val="130000"/>
              <a:buFont typeface="Wingdings" panose="05000000000000000000" pitchFamily="2" charset="2"/>
              <a:buChar char="§"/>
            </a:pPr>
            <a:r>
              <a:rPr lang="en-GB" sz="2000" dirty="0"/>
              <a:t>Supervisor and colleagues can provide good suggestions </a:t>
            </a:r>
          </a:p>
          <a:p>
            <a:pPr marL="342900" indent="-342900">
              <a:buClr>
                <a:schemeClr val="tx2"/>
              </a:buClr>
              <a:buSzPct val="130000"/>
              <a:buFont typeface="Wingdings" panose="05000000000000000000" pitchFamily="2" charset="2"/>
              <a:buChar char="§"/>
            </a:pPr>
            <a:r>
              <a:rPr lang="en-GB" sz="2000" dirty="0"/>
              <a:t>Shortlist a handful of candidate journals, and investigate them:</a:t>
            </a:r>
          </a:p>
          <a:p>
            <a:pPr>
              <a:buClr>
                <a:schemeClr val="tx2"/>
              </a:buClr>
              <a:buSzPct val="130000"/>
            </a:pPr>
            <a:endParaRPr lang="en-GB" sz="2000" dirty="0"/>
          </a:p>
          <a:p>
            <a:pPr marL="800100" lvl="1" indent="-342900">
              <a:buClr>
                <a:schemeClr val="tx2"/>
              </a:buClr>
              <a:buSzPct val="130000"/>
              <a:buFont typeface="Arial" panose="020B0604020202020204" pitchFamily="34" charset="0"/>
              <a:buChar char="•"/>
            </a:pPr>
            <a:r>
              <a:rPr lang="en-GB" sz="2000" dirty="0"/>
              <a:t>Aims &amp; Scope</a:t>
            </a:r>
          </a:p>
          <a:p>
            <a:pPr marL="800100" lvl="1" indent="-342900">
              <a:buClr>
                <a:schemeClr val="tx2"/>
              </a:buClr>
              <a:buSzPct val="130000"/>
              <a:buFont typeface="Arial" panose="020B0604020202020204" pitchFamily="34" charset="0"/>
              <a:buChar char="•"/>
            </a:pPr>
            <a:r>
              <a:rPr lang="en-GB" sz="2000" dirty="0"/>
              <a:t>Accepted types of articles</a:t>
            </a:r>
          </a:p>
          <a:p>
            <a:pPr marL="800100" lvl="1" indent="-342900">
              <a:buClr>
                <a:schemeClr val="tx2"/>
              </a:buClr>
              <a:buSzPct val="130000"/>
              <a:buFont typeface="Arial" panose="020B0604020202020204" pitchFamily="34" charset="0"/>
              <a:buChar char="•"/>
            </a:pPr>
            <a:r>
              <a:rPr lang="en-GB" sz="2000" dirty="0"/>
              <a:t>Readership</a:t>
            </a:r>
          </a:p>
          <a:p>
            <a:pPr marL="800100" lvl="1" indent="-342900">
              <a:buClr>
                <a:schemeClr val="tx2"/>
              </a:buClr>
              <a:buSzPct val="130000"/>
              <a:buFont typeface="Arial" panose="020B0604020202020204" pitchFamily="34" charset="0"/>
              <a:buChar char="•"/>
            </a:pPr>
            <a:r>
              <a:rPr lang="en-GB" sz="2000" dirty="0"/>
              <a:t>Current hot topics</a:t>
            </a:r>
            <a:endParaRPr lang="en-GB" dirty="0"/>
          </a:p>
        </p:txBody>
      </p:sp>
      <p:sp>
        <p:nvSpPr>
          <p:cNvPr id="11" name="TextBox 10"/>
          <p:cNvSpPr txBox="1"/>
          <p:nvPr/>
        </p:nvSpPr>
        <p:spPr>
          <a:xfrm>
            <a:off x="968188" y="5252096"/>
            <a:ext cx="5282006" cy="646331"/>
          </a:xfrm>
          <a:prstGeom prst="rect">
            <a:avLst/>
          </a:prstGeom>
          <a:solidFill>
            <a:schemeClr val="tx2">
              <a:lumMod val="20000"/>
              <a:lumOff val="80000"/>
            </a:schemeClr>
          </a:solidFill>
          <a:ln>
            <a:solidFill>
              <a:schemeClr val="tx2">
                <a:lumMod val="40000"/>
                <a:lumOff val="60000"/>
              </a:schemeClr>
            </a:solidFill>
          </a:ln>
        </p:spPr>
        <p:txBody>
          <a:bodyPr wrap="square" rtlCol="0">
            <a:spAutoFit/>
          </a:bodyPr>
          <a:lstStyle/>
          <a:p>
            <a:r>
              <a:rPr lang="en-GB" dirty="0"/>
              <a:t>Articles in your reference list will usually lead you directly to the right journals.</a:t>
            </a:r>
          </a:p>
        </p:txBody>
      </p:sp>
    </p:spTree>
    <p:extLst>
      <p:ext uri="{BB962C8B-B14F-4D97-AF65-F5344CB8AC3E}">
        <p14:creationId xmlns:p14="http://schemas.microsoft.com/office/powerpoint/2010/main" val="144279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71490" y="2917962"/>
            <a:ext cx="5924029" cy="3246161"/>
          </a:xfrm>
          <a:prstGeom prst="rect">
            <a:avLst/>
          </a:prstGeom>
        </p:spPr>
      </p:pic>
      <p:sp>
        <p:nvSpPr>
          <p:cNvPr id="3" name="Title 2"/>
          <p:cNvSpPr>
            <a:spLocks noGrp="1"/>
          </p:cNvSpPr>
          <p:nvPr>
            <p:ph type="title"/>
          </p:nvPr>
        </p:nvSpPr>
        <p:spPr>
          <a:xfrm>
            <a:off x="320808" y="522572"/>
            <a:ext cx="8238319" cy="418645"/>
          </a:xfrm>
        </p:spPr>
        <p:txBody>
          <a:bodyPr/>
          <a:lstStyle/>
          <a:p>
            <a:r>
              <a:rPr lang="zh-CN" altLang="en-US" b="1" dirty="0"/>
              <a:t>为你的科研成果找个好归宿</a:t>
            </a:r>
            <a:endParaRPr lang="en-US" b="1" dirty="0"/>
          </a:p>
        </p:txBody>
      </p:sp>
      <p:pic>
        <p:nvPicPr>
          <p:cNvPr id="4" name="Picture 3"/>
          <p:cNvPicPr>
            <a:picLocks noChangeAspect="1"/>
          </p:cNvPicPr>
          <p:nvPr/>
        </p:nvPicPr>
        <p:blipFill>
          <a:blip r:embed="rId3"/>
          <a:stretch>
            <a:fillRect/>
          </a:stretch>
        </p:blipFill>
        <p:spPr>
          <a:xfrm>
            <a:off x="320808" y="1085227"/>
            <a:ext cx="6225766" cy="5002696"/>
          </a:xfrm>
          <a:prstGeom prst="rect">
            <a:avLst/>
          </a:prstGeom>
        </p:spPr>
      </p:pic>
    </p:spTree>
    <p:extLst>
      <p:ext uri="{BB962C8B-B14F-4D97-AF65-F5344CB8AC3E}">
        <p14:creationId xmlns:p14="http://schemas.microsoft.com/office/powerpoint/2010/main" val="368957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955"/>
            <a:ext cx="8238319" cy="418645"/>
          </a:xfrm>
        </p:spPr>
        <p:txBody>
          <a:bodyPr/>
          <a:lstStyle/>
          <a:p>
            <a:r>
              <a:rPr lang="en-US" dirty="0"/>
              <a:t>E</a:t>
            </a:r>
            <a:r>
              <a:rPr lang="en-US" altLang="zh-CN" dirty="0"/>
              <a:t>lsevier</a:t>
            </a:r>
            <a:r>
              <a:rPr lang="zh-CN" altLang="en-US" dirty="0"/>
              <a:t>是世界最大科技出版社</a:t>
            </a:r>
            <a:endParaRPr lang="en-US" dirty="0"/>
          </a:p>
        </p:txBody>
      </p:sp>
      <p:sp>
        <p:nvSpPr>
          <p:cNvPr id="20" name="TextBox 19"/>
          <p:cNvSpPr txBox="1"/>
          <p:nvPr/>
        </p:nvSpPr>
        <p:spPr>
          <a:xfrm>
            <a:off x="1" y="6625100"/>
            <a:ext cx="9144000" cy="246221"/>
          </a:xfrm>
          <a:prstGeom prst="rect">
            <a:avLst/>
          </a:prstGeom>
          <a:noFill/>
        </p:spPr>
        <p:txBody>
          <a:bodyPr wrap="square" rtlCol="0">
            <a:spAutoFit/>
          </a:bodyPr>
          <a:lstStyle/>
          <a:p>
            <a:r>
              <a:rPr lang="en-US" sz="1000" b="1" dirty="0"/>
              <a:t>Source</a:t>
            </a:r>
            <a:r>
              <a:rPr lang="en-US" sz="1000" dirty="0"/>
              <a:t>: November 2015 title list at </a:t>
            </a:r>
            <a:r>
              <a:rPr lang="en-US" sz="1000" dirty="0">
                <a:hlinkClick r:id="rId3"/>
              </a:rPr>
              <a:t>https://www.elsevier.com/solutions/scopus/content</a:t>
            </a:r>
            <a:endParaRPr lang="en-US" sz="1000" dirty="0"/>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411" y="1747055"/>
            <a:ext cx="1944374" cy="2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1" y="1171067"/>
            <a:ext cx="9102117" cy="5700254"/>
          </a:xfrm>
          <a:prstGeom prst="rect">
            <a:avLst/>
          </a:prstGeom>
        </p:spPr>
      </p:pic>
    </p:spTree>
    <p:extLst>
      <p:ext uri="{BB962C8B-B14F-4D97-AF65-F5344CB8AC3E}">
        <p14:creationId xmlns:p14="http://schemas.microsoft.com/office/powerpoint/2010/main" val="36528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20808" y="522572"/>
            <a:ext cx="8238319" cy="418645"/>
          </a:xfrm>
        </p:spPr>
        <p:txBody>
          <a:bodyPr/>
          <a:lstStyle/>
          <a:p>
            <a:r>
              <a:rPr lang="zh-CN" altLang="en-US" b="1" dirty="0"/>
              <a:t>为你的科研成果找个好归宿</a:t>
            </a:r>
            <a:endParaRPr lang="en-US" b="1" dirty="0"/>
          </a:p>
        </p:txBody>
      </p:sp>
      <p:pic>
        <p:nvPicPr>
          <p:cNvPr id="7" name="Picture 6"/>
          <p:cNvPicPr>
            <a:picLocks noChangeAspect="1"/>
          </p:cNvPicPr>
          <p:nvPr/>
        </p:nvPicPr>
        <p:blipFill>
          <a:blip r:embed="rId2"/>
          <a:stretch>
            <a:fillRect/>
          </a:stretch>
        </p:blipFill>
        <p:spPr>
          <a:xfrm>
            <a:off x="699748" y="1254301"/>
            <a:ext cx="7480438" cy="4663377"/>
          </a:xfrm>
          <a:prstGeom prst="rect">
            <a:avLst/>
          </a:prstGeom>
        </p:spPr>
      </p:pic>
      <p:pic>
        <p:nvPicPr>
          <p:cNvPr id="8" name="Picture 7"/>
          <p:cNvPicPr>
            <a:picLocks noChangeAspect="1"/>
          </p:cNvPicPr>
          <p:nvPr/>
        </p:nvPicPr>
        <p:blipFill>
          <a:blip r:embed="rId3"/>
          <a:stretch>
            <a:fillRect/>
          </a:stretch>
        </p:blipFill>
        <p:spPr>
          <a:xfrm>
            <a:off x="699748" y="1113696"/>
            <a:ext cx="7480438" cy="5670974"/>
          </a:xfrm>
          <a:prstGeom prst="rect">
            <a:avLst/>
          </a:prstGeom>
        </p:spPr>
      </p:pic>
    </p:spTree>
    <p:extLst>
      <p:ext uri="{BB962C8B-B14F-4D97-AF65-F5344CB8AC3E}">
        <p14:creationId xmlns:p14="http://schemas.microsoft.com/office/powerpoint/2010/main" val="375457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9144" y="705204"/>
            <a:ext cx="5756374" cy="418645"/>
          </a:xfrm>
        </p:spPr>
        <p:txBody>
          <a:bodyPr/>
          <a:lstStyle/>
          <a:p>
            <a:r>
              <a:rPr lang="en-GB" dirty="0"/>
              <a:t>General structure of a research article</a:t>
            </a:r>
            <a:endParaRPr lang="en-US" dirty="0"/>
          </a:p>
        </p:txBody>
      </p:sp>
      <p:sp>
        <p:nvSpPr>
          <p:cNvPr id="8" name="Text Placeholder 7"/>
          <p:cNvSpPr>
            <a:spLocks noGrp="1"/>
          </p:cNvSpPr>
          <p:nvPr>
            <p:ph type="body" sz="quarter" idx="11"/>
          </p:nvPr>
        </p:nvSpPr>
        <p:spPr>
          <a:xfrm>
            <a:off x="2939142" y="5794654"/>
            <a:ext cx="5756375" cy="370435"/>
          </a:xfrm>
        </p:spPr>
        <p:txBody>
          <a:bodyPr/>
          <a:lstStyle/>
          <a:p>
            <a:r>
              <a:rPr lang="en-US" dirty="0"/>
              <a:t> </a:t>
            </a:r>
          </a:p>
        </p:txBody>
      </p:sp>
      <p:sp>
        <p:nvSpPr>
          <p:cNvPr id="9" name="Text Placeholder 8"/>
          <p:cNvSpPr>
            <a:spLocks noGrp="1"/>
          </p:cNvSpPr>
          <p:nvPr>
            <p:ph type="body" sz="quarter" idx="12"/>
          </p:nvPr>
        </p:nvSpPr>
        <p:spPr>
          <a:xfrm>
            <a:off x="2939142" y="6165090"/>
            <a:ext cx="5756374" cy="357432"/>
          </a:xfrm>
        </p:spPr>
        <p:txBody>
          <a:bodyPr/>
          <a:lstStyle/>
          <a:p>
            <a:r>
              <a:rPr lang="en-US" dirty="0"/>
              <a:t> </a:t>
            </a:r>
          </a:p>
        </p:txBody>
      </p:sp>
      <p:sp>
        <p:nvSpPr>
          <p:cNvPr id="15" name="Content Placeholder 5"/>
          <p:cNvSpPr txBox="1">
            <a:spLocks/>
          </p:cNvSpPr>
          <p:nvPr/>
        </p:nvSpPr>
        <p:spPr>
          <a:xfrm>
            <a:off x="2939144" y="1230086"/>
            <a:ext cx="5910942" cy="510540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285750" indent="-285750">
              <a:buClr>
                <a:schemeClr val="tx2"/>
              </a:buClr>
              <a:buSzPct val="130000"/>
              <a:buFont typeface="Wingdings" panose="05000000000000000000" pitchFamily="2" charset="2"/>
              <a:buChar char="§"/>
            </a:pPr>
            <a:r>
              <a:rPr lang="en-GB" dirty="0">
                <a:solidFill>
                  <a:schemeClr val="tx1"/>
                </a:solidFill>
              </a:rPr>
              <a:t>Title</a:t>
            </a:r>
          </a:p>
          <a:p>
            <a:pPr marL="285750" indent="-285750">
              <a:buClr>
                <a:schemeClr val="tx2"/>
              </a:buClr>
              <a:buSzPct val="130000"/>
              <a:buFont typeface="Wingdings" panose="05000000000000000000" pitchFamily="2" charset="2"/>
              <a:buChar char="§"/>
            </a:pPr>
            <a:r>
              <a:rPr lang="en-GB" dirty="0">
                <a:solidFill>
                  <a:schemeClr val="tx1"/>
                </a:solidFill>
              </a:rPr>
              <a:t>Abstract </a:t>
            </a:r>
          </a:p>
          <a:p>
            <a:pPr marL="285750" indent="-285750">
              <a:buClr>
                <a:schemeClr val="tx2"/>
              </a:buClr>
              <a:buSzPct val="130000"/>
              <a:buFont typeface="Wingdings" panose="05000000000000000000" pitchFamily="2" charset="2"/>
              <a:buChar char="§"/>
            </a:pPr>
            <a:r>
              <a:rPr lang="en-GB" dirty="0">
                <a:solidFill>
                  <a:schemeClr val="tx1"/>
                </a:solidFill>
              </a:rPr>
              <a:t>Keywords</a:t>
            </a:r>
          </a:p>
          <a:p>
            <a:pPr marL="285750" indent="-285750">
              <a:buClr>
                <a:schemeClr val="tx2"/>
              </a:buClr>
              <a:buSzPct val="130000"/>
              <a:buFont typeface="Wingdings" panose="05000000000000000000" pitchFamily="2" charset="2"/>
              <a:buChar char="§"/>
            </a:pPr>
            <a:endParaRPr lang="en-GB" dirty="0">
              <a:solidFill>
                <a:schemeClr val="tx1"/>
              </a:solidFill>
            </a:endParaRPr>
          </a:p>
          <a:p>
            <a:pPr marL="285750" indent="-285750">
              <a:buClr>
                <a:schemeClr val="tx2"/>
              </a:buClr>
              <a:buSzPct val="130000"/>
              <a:buFont typeface="Wingdings" panose="05000000000000000000" pitchFamily="2" charset="2"/>
              <a:buChar char="§"/>
            </a:pPr>
            <a:r>
              <a:rPr lang="en-GB" dirty="0">
                <a:solidFill>
                  <a:schemeClr val="tx1"/>
                </a:solidFill>
              </a:rPr>
              <a:t>Introduction </a:t>
            </a:r>
          </a:p>
          <a:p>
            <a:pPr marL="285750" indent="-285750">
              <a:buClr>
                <a:schemeClr val="tx2"/>
              </a:buClr>
              <a:buSzPct val="130000"/>
              <a:buFont typeface="Wingdings" panose="05000000000000000000" pitchFamily="2" charset="2"/>
              <a:buChar char="§"/>
            </a:pPr>
            <a:r>
              <a:rPr lang="en-GB" dirty="0">
                <a:solidFill>
                  <a:schemeClr val="tx1"/>
                </a:solidFill>
              </a:rPr>
              <a:t>Methods </a:t>
            </a:r>
          </a:p>
          <a:p>
            <a:pPr marL="285750" indent="-285750">
              <a:buClr>
                <a:schemeClr val="tx2"/>
              </a:buClr>
              <a:buSzPct val="130000"/>
              <a:buFont typeface="Wingdings" panose="05000000000000000000" pitchFamily="2" charset="2"/>
              <a:buChar char="§"/>
            </a:pPr>
            <a:r>
              <a:rPr lang="en-GB" dirty="0">
                <a:solidFill>
                  <a:schemeClr val="tx1"/>
                </a:solidFill>
              </a:rPr>
              <a:t>Results and Discussion</a:t>
            </a:r>
          </a:p>
          <a:p>
            <a:pPr marL="285750" indent="-285750">
              <a:buClr>
                <a:schemeClr val="tx2"/>
              </a:buClr>
              <a:buSzPct val="130000"/>
              <a:buFont typeface="Wingdings" panose="05000000000000000000" pitchFamily="2" charset="2"/>
              <a:buChar char="§"/>
            </a:pPr>
            <a:endParaRPr lang="en-GB" dirty="0">
              <a:solidFill>
                <a:schemeClr val="tx1"/>
              </a:solidFill>
            </a:endParaRPr>
          </a:p>
          <a:p>
            <a:pPr marL="285750" indent="-285750">
              <a:buClr>
                <a:schemeClr val="tx2"/>
              </a:buClr>
              <a:buSzPct val="130000"/>
              <a:buFont typeface="Wingdings" panose="05000000000000000000" pitchFamily="2" charset="2"/>
              <a:buChar char="§"/>
            </a:pPr>
            <a:r>
              <a:rPr lang="en-GB" dirty="0">
                <a:solidFill>
                  <a:schemeClr val="tx1"/>
                </a:solidFill>
              </a:rPr>
              <a:t>Conclusion </a:t>
            </a:r>
          </a:p>
          <a:p>
            <a:pPr marL="285750" indent="-285750">
              <a:buClr>
                <a:schemeClr val="tx2"/>
              </a:buClr>
              <a:buSzPct val="130000"/>
              <a:buFont typeface="Wingdings" panose="05000000000000000000" pitchFamily="2" charset="2"/>
              <a:buChar char="§"/>
            </a:pPr>
            <a:r>
              <a:rPr lang="en-GB" dirty="0">
                <a:solidFill>
                  <a:schemeClr val="tx1"/>
                </a:solidFill>
              </a:rPr>
              <a:t>Acknowledgements</a:t>
            </a:r>
          </a:p>
          <a:p>
            <a:pPr marL="285750" indent="-285750">
              <a:buClr>
                <a:schemeClr val="tx2"/>
              </a:buClr>
              <a:buSzPct val="130000"/>
              <a:buFont typeface="Wingdings" panose="05000000000000000000" pitchFamily="2" charset="2"/>
              <a:buChar char="§"/>
            </a:pPr>
            <a:r>
              <a:rPr lang="en-GB" dirty="0">
                <a:solidFill>
                  <a:schemeClr val="tx1"/>
                </a:solidFill>
              </a:rPr>
              <a:t>References </a:t>
            </a:r>
          </a:p>
          <a:p>
            <a:pPr marL="285750" indent="-285750">
              <a:buClr>
                <a:schemeClr val="tx2"/>
              </a:buClr>
              <a:buSzPct val="130000"/>
              <a:buFont typeface="Wingdings" panose="05000000000000000000" pitchFamily="2" charset="2"/>
              <a:buChar char="§"/>
            </a:pPr>
            <a:r>
              <a:rPr lang="en-GB" dirty="0">
                <a:solidFill>
                  <a:schemeClr val="tx1"/>
                </a:solidFill>
              </a:rPr>
              <a:t>Supporting materials</a:t>
            </a:r>
            <a:endParaRPr lang="en-GB" sz="1600" dirty="0">
              <a:solidFill>
                <a:schemeClr val="tx1"/>
              </a:solidFill>
            </a:endParaRPr>
          </a:p>
        </p:txBody>
      </p:sp>
      <p:pic>
        <p:nvPicPr>
          <p:cNvPr id="1026" name="Picture 2" descr="https://elsteam.regn.net/sites/braimalib/Shared%20Documents/Illustrations/R3_Elsevier_W_Research_Info_2a_aw.jpg"/>
          <p:cNvPicPr>
            <a:picLocks noChangeAspect="1" noChangeArrowheads="1"/>
          </p:cNvPicPr>
          <p:nvPr/>
        </p:nvPicPr>
        <p:blipFill rotWithShape="1">
          <a:blip r:embed="rId3">
            <a:extLst>
              <a:ext uri="{28A0092B-C50C-407E-A947-70E740481C1C}">
                <a14:useLocalDpi xmlns:a14="http://schemas.microsoft.com/office/drawing/2010/main" val="0"/>
              </a:ext>
            </a:extLst>
          </a:blip>
          <a:srcRect b="-14107"/>
          <a:stretch/>
        </p:blipFill>
        <p:spPr bwMode="auto">
          <a:xfrm>
            <a:off x="0" y="394199"/>
            <a:ext cx="2849461" cy="55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X:\elsevier\rachel\campus\WORDMARK\PublishingConnect_WMK_151_RGB.png"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hidden="1"/>
          <p:cNvSpPr txBox="1"/>
          <p:nvPr/>
        </p:nvSpPr>
        <p:spPr>
          <a:xfrm>
            <a:off x="113393" y="6530210"/>
            <a:ext cx="1782860" cy="246221"/>
          </a:xfrm>
          <a:prstGeom prst="rect">
            <a:avLst/>
          </a:prstGeom>
          <a:noFill/>
        </p:spPr>
        <p:txBody>
          <a:bodyPr wrap="none" rtlCol="0">
            <a:spAutoFit/>
          </a:bodyPr>
          <a:lstStyle/>
          <a:p>
            <a:r>
              <a:rPr lang="en-US" sz="1000" dirty="0">
                <a:solidFill>
                  <a:schemeClr val="bg1">
                    <a:lumMod val="50000"/>
                  </a:schemeClr>
                </a:solidFill>
              </a:rPr>
              <a:t>© Reed Elsevier Group PLC</a:t>
            </a:r>
          </a:p>
        </p:txBody>
      </p:sp>
    </p:spTree>
    <p:extLst>
      <p:ext uri="{BB962C8B-B14F-4D97-AF65-F5344CB8AC3E}">
        <p14:creationId xmlns:p14="http://schemas.microsoft.com/office/powerpoint/2010/main" val="410533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2939142" y="705204"/>
            <a:ext cx="4495801" cy="418645"/>
          </a:xfrm>
        </p:spPr>
        <p:txBody>
          <a:bodyPr anchor="t" anchorCtr="0"/>
          <a:lstStyle/>
          <a:p>
            <a:r>
              <a:rPr lang="en-GB" dirty="0"/>
              <a:t>The process of writing – building the article</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4977" r="354"/>
          <a:stretch/>
        </p:blipFill>
        <p:spPr>
          <a:xfrm>
            <a:off x="-5063" y="378725"/>
            <a:ext cx="2858333" cy="5662845"/>
          </a:xfrm>
          <a:prstGeom prst="rect">
            <a:avLst/>
          </a:prstGeom>
        </p:spPr>
      </p:pic>
      <p:sp>
        <p:nvSpPr>
          <p:cNvPr id="11" name="Rounded Rectangle 10"/>
          <p:cNvSpPr/>
          <p:nvPr/>
        </p:nvSpPr>
        <p:spPr>
          <a:xfrm>
            <a:off x="4005943" y="2347683"/>
            <a:ext cx="3429000"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3690258" y="3046953"/>
            <a:ext cx="19920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p:cNvSpPr/>
          <p:nvPr/>
        </p:nvSpPr>
        <p:spPr>
          <a:xfrm>
            <a:off x="5823856" y="3054712"/>
            <a:ext cx="2046515"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14"/>
          <p:cNvSpPr/>
          <p:nvPr/>
        </p:nvSpPr>
        <p:spPr>
          <a:xfrm>
            <a:off x="3194962" y="3752844"/>
            <a:ext cx="16491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ounded Rectangle 19"/>
          <p:cNvSpPr/>
          <p:nvPr/>
        </p:nvSpPr>
        <p:spPr>
          <a:xfrm>
            <a:off x="6732813" y="3752844"/>
            <a:ext cx="16491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20"/>
          <p:cNvSpPr/>
          <p:nvPr/>
        </p:nvSpPr>
        <p:spPr>
          <a:xfrm>
            <a:off x="4963887" y="3752844"/>
            <a:ext cx="16491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ounded Rectangle 21"/>
          <p:cNvSpPr/>
          <p:nvPr/>
        </p:nvSpPr>
        <p:spPr>
          <a:xfrm>
            <a:off x="3096988" y="4448620"/>
            <a:ext cx="53829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3042558" y="2448632"/>
            <a:ext cx="5382986" cy="369332"/>
          </a:xfrm>
          <a:prstGeom prst="rect">
            <a:avLst/>
          </a:prstGeom>
          <a:noFill/>
        </p:spPr>
        <p:txBody>
          <a:bodyPr wrap="square" rtlCol="0">
            <a:spAutoFit/>
          </a:bodyPr>
          <a:lstStyle/>
          <a:p>
            <a:pPr algn="ctr"/>
            <a:r>
              <a:rPr lang="en-GB" b="1" dirty="0">
                <a:highlight>
                  <a:srgbClr val="FFFF00"/>
                </a:highlight>
              </a:rPr>
              <a:t>Title, Abstract, and Keywords </a:t>
            </a:r>
          </a:p>
        </p:txBody>
      </p:sp>
      <p:sp>
        <p:nvSpPr>
          <p:cNvPr id="23" name="TextBox 22"/>
          <p:cNvSpPr txBox="1"/>
          <p:nvPr/>
        </p:nvSpPr>
        <p:spPr>
          <a:xfrm>
            <a:off x="3042558" y="4549569"/>
            <a:ext cx="5382986" cy="369332"/>
          </a:xfrm>
          <a:prstGeom prst="rect">
            <a:avLst/>
          </a:prstGeom>
          <a:noFill/>
        </p:spPr>
        <p:txBody>
          <a:bodyPr wrap="square" rtlCol="0">
            <a:spAutoFit/>
          </a:bodyPr>
          <a:lstStyle/>
          <a:p>
            <a:pPr algn="ctr"/>
            <a:r>
              <a:rPr lang="en-GB" b="1" dirty="0"/>
              <a:t>Figures/Tables (your data)</a:t>
            </a:r>
          </a:p>
        </p:txBody>
      </p:sp>
      <p:sp>
        <p:nvSpPr>
          <p:cNvPr id="27" name="TextBox 26"/>
          <p:cNvSpPr txBox="1"/>
          <p:nvPr/>
        </p:nvSpPr>
        <p:spPr>
          <a:xfrm>
            <a:off x="3744686" y="3155661"/>
            <a:ext cx="1894114" cy="369332"/>
          </a:xfrm>
          <a:prstGeom prst="rect">
            <a:avLst/>
          </a:prstGeom>
          <a:noFill/>
        </p:spPr>
        <p:txBody>
          <a:bodyPr wrap="square" rtlCol="0">
            <a:spAutoFit/>
          </a:bodyPr>
          <a:lstStyle/>
          <a:p>
            <a:pPr algn="ctr"/>
            <a:r>
              <a:rPr lang="en-GB" b="1" dirty="0"/>
              <a:t>Conclusion</a:t>
            </a:r>
          </a:p>
        </p:txBody>
      </p:sp>
      <p:sp>
        <p:nvSpPr>
          <p:cNvPr id="28" name="TextBox 27"/>
          <p:cNvSpPr txBox="1"/>
          <p:nvPr/>
        </p:nvSpPr>
        <p:spPr>
          <a:xfrm>
            <a:off x="5856501" y="3147212"/>
            <a:ext cx="2046515" cy="369332"/>
          </a:xfrm>
          <a:prstGeom prst="rect">
            <a:avLst/>
          </a:prstGeom>
          <a:noFill/>
        </p:spPr>
        <p:txBody>
          <a:bodyPr wrap="square" rtlCol="0">
            <a:spAutoFit/>
          </a:bodyPr>
          <a:lstStyle/>
          <a:p>
            <a:pPr algn="ctr"/>
            <a:r>
              <a:rPr lang="en-GB" b="1" dirty="0"/>
              <a:t>Introduction</a:t>
            </a:r>
          </a:p>
        </p:txBody>
      </p:sp>
      <p:sp>
        <p:nvSpPr>
          <p:cNvPr id="29" name="TextBox 28"/>
          <p:cNvSpPr txBox="1"/>
          <p:nvPr/>
        </p:nvSpPr>
        <p:spPr>
          <a:xfrm>
            <a:off x="3216735" y="3853793"/>
            <a:ext cx="1649186" cy="369332"/>
          </a:xfrm>
          <a:prstGeom prst="rect">
            <a:avLst/>
          </a:prstGeom>
          <a:noFill/>
        </p:spPr>
        <p:txBody>
          <a:bodyPr wrap="square" rtlCol="0">
            <a:spAutoFit/>
          </a:bodyPr>
          <a:lstStyle/>
          <a:p>
            <a:pPr algn="ctr"/>
            <a:r>
              <a:rPr lang="en-GB" b="1" dirty="0"/>
              <a:t>Methods</a:t>
            </a:r>
          </a:p>
        </p:txBody>
      </p:sp>
      <p:sp>
        <p:nvSpPr>
          <p:cNvPr id="30" name="TextBox 29"/>
          <p:cNvSpPr txBox="1"/>
          <p:nvPr/>
        </p:nvSpPr>
        <p:spPr>
          <a:xfrm>
            <a:off x="5007431" y="3858069"/>
            <a:ext cx="1649186" cy="369332"/>
          </a:xfrm>
          <a:prstGeom prst="rect">
            <a:avLst/>
          </a:prstGeom>
          <a:noFill/>
        </p:spPr>
        <p:txBody>
          <a:bodyPr wrap="square" rtlCol="0">
            <a:spAutoFit/>
          </a:bodyPr>
          <a:lstStyle/>
          <a:p>
            <a:pPr algn="ctr"/>
            <a:r>
              <a:rPr lang="en-GB" b="1" dirty="0"/>
              <a:t>Results</a:t>
            </a:r>
          </a:p>
        </p:txBody>
      </p:sp>
      <p:sp>
        <p:nvSpPr>
          <p:cNvPr id="31" name="TextBox 30"/>
          <p:cNvSpPr txBox="1"/>
          <p:nvPr/>
        </p:nvSpPr>
        <p:spPr>
          <a:xfrm>
            <a:off x="6743700" y="3856931"/>
            <a:ext cx="1649186" cy="369332"/>
          </a:xfrm>
          <a:prstGeom prst="rect">
            <a:avLst/>
          </a:prstGeom>
          <a:noFill/>
        </p:spPr>
        <p:txBody>
          <a:bodyPr wrap="square" rtlCol="0">
            <a:spAutoFit/>
          </a:bodyPr>
          <a:lstStyle/>
          <a:p>
            <a:pPr algn="ctr"/>
            <a:r>
              <a:rPr lang="en-GB" b="1" dirty="0"/>
              <a:t>Discussion</a:t>
            </a:r>
          </a:p>
        </p:txBody>
      </p:sp>
      <p:sp>
        <p:nvSpPr>
          <p:cNvPr id="4" name="Up Arrow 3"/>
          <p:cNvSpPr/>
          <p:nvPr/>
        </p:nvSpPr>
        <p:spPr>
          <a:xfrm>
            <a:off x="8578497" y="1954158"/>
            <a:ext cx="277586" cy="334982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35006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591" y="511629"/>
            <a:ext cx="5887477" cy="5887477"/>
          </a:xfrm>
          <a:prstGeom prst="rect">
            <a:avLst/>
          </a:prstGeom>
        </p:spPr>
      </p:pic>
      <p:sp>
        <p:nvSpPr>
          <p:cNvPr id="23" name="Content Placeholder 5"/>
          <p:cNvSpPr>
            <a:spLocks noGrp="1"/>
          </p:cNvSpPr>
          <p:nvPr>
            <p:ph idx="1"/>
          </p:nvPr>
        </p:nvSpPr>
        <p:spPr>
          <a:xfrm>
            <a:off x="337466" y="1230086"/>
            <a:ext cx="8358051" cy="4478575"/>
          </a:xfrm>
        </p:spPr>
        <p:txBody>
          <a:bodyPr>
            <a:normAutofit/>
          </a:bodyPr>
          <a:lstStyle/>
          <a:p>
            <a:pPr marL="342900" indent="-342900">
              <a:buClr>
                <a:schemeClr val="tx2"/>
              </a:buClr>
              <a:buSzPct val="130000"/>
              <a:buFont typeface="Wingdings" panose="05000000000000000000" pitchFamily="2" charset="2"/>
              <a:buChar char="§"/>
            </a:pPr>
            <a:r>
              <a:rPr lang="en-GB" dirty="0"/>
              <a:t>Summarize the </a:t>
            </a:r>
            <a:r>
              <a:rPr lang="en-US" dirty="0"/>
              <a:t>problem, methods, results, and conclusions in a single paragraph</a:t>
            </a:r>
            <a:endParaRPr lang="en-GB" dirty="0"/>
          </a:p>
          <a:p>
            <a:pPr marL="342900" indent="-342900">
              <a:buClr>
                <a:schemeClr val="tx2"/>
              </a:buClr>
              <a:buSzPct val="130000"/>
              <a:buFont typeface="Wingdings" panose="05000000000000000000" pitchFamily="2" charset="2"/>
              <a:buChar char="§"/>
            </a:pPr>
            <a:r>
              <a:rPr lang="en-GB" dirty="0"/>
              <a:t>Make it interesting and understandable</a:t>
            </a:r>
          </a:p>
          <a:p>
            <a:pPr marL="342900" indent="-342900">
              <a:buClr>
                <a:schemeClr val="tx2"/>
              </a:buClr>
              <a:buSzPct val="130000"/>
              <a:buFont typeface="Wingdings" panose="05000000000000000000" pitchFamily="2" charset="2"/>
              <a:buChar char="§"/>
            </a:pPr>
            <a:r>
              <a:rPr lang="en-GB" dirty="0"/>
              <a:t>Make it accurate and specific</a:t>
            </a:r>
          </a:p>
          <a:p>
            <a:pPr marL="1085850" lvl="1" indent="-342900">
              <a:buClr>
                <a:schemeClr val="tx2"/>
              </a:buClr>
              <a:buSzPct val="130000"/>
              <a:buFont typeface="Wingdings" panose="05000000000000000000" pitchFamily="2" charset="2"/>
              <a:buChar char="§"/>
            </a:pPr>
            <a:r>
              <a:rPr lang="en-GB" sz="2000" dirty="0">
                <a:solidFill>
                  <a:srgbClr val="53565A"/>
                </a:solidFill>
                <a:latin typeface="Arial"/>
                <a:cs typeface="Arial"/>
              </a:rPr>
              <a:t>A clear abstract will strongly influence whether or not your work is considered</a:t>
            </a:r>
          </a:p>
          <a:p>
            <a:pPr marL="342900" indent="-342900">
              <a:buClr>
                <a:schemeClr val="tx2"/>
              </a:buClr>
              <a:buSzPct val="130000"/>
              <a:buFont typeface="Wingdings" panose="05000000000000000000" pitchFamily="2" charset="2"/>
              <a:buChar char="§"/>
            </a:pPr>
            <a:r>
              <a:rPr lang="en-GB" dirty="0"/>
              <a:t>Keep it as brief as possible</a:t>
            </a:r>
          </a:p>
        </p:txBody>
      </p:sp>
      <p:sp>
        <p:nvSpPr>
          <p:cNvPr id="24" name="Title 4"/>
          <p:cNvSpPr>
            <a:spLocks noGrp="1"/>
          </p:cNvSpPr>
          <p:nvPr>
            <p:ph type="title"/>
          </p:nvPr>
        </p:nvSpPr>
        <p:spPr>
          <a:xfrm>
            <a:off x="337466" y="705204"/>
            <a:ext cx="8358052" cy="418645"/>
          </a:xfrm>
        </p:spPr>
        <p:txBody>
          <a:bodyPr/>
          <a:lstStyle/>
          <a:p>
            <a:r>
              <a:rPr lang="en-GB" dirty="0"/>
              <a:t>Abstract</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11" name="TextBox 10"/>
          <p:cNvSpPr txBox="1"/>
          <p:nvPr/>
        </p:nvSpPr>
        <p:spPr>
          <a:xfrm>
            <a:off x="768404" y="4705875"/>
            <a:ext cx="7607193" cy="646331"/>
          </a:xfrm>
          <a:prstGeom prst="rect">
            <a:avLst/>
          </a:prstGeom>
          <a:solidFill>
            <a:schemeClr val="tx2">
              <a:lumMod val="20000"/>
              <a:lumOff val="80000"/>
            </a:schemeClr>
          </a:solidFill>
          <a:ln>
            <a:solidFill>
              <a:schemeClr val="tx2">
                <a:lumMod val="40000"/>
                <a:lumOff val="60000"/>
              </a:schemeClr>
            </a:solidFill>
          </a:ln>
        </p:spPr>
        <p:txBody>
          <a:bodyPr wrap="square" rtlCol="0">
            <a:spAutoFit/>
          </a:bodyPr>
          <a:lstStyle/>
          <a:p>
            <a:pPr defTabSz="914400">
              <a:defRPr/>
            </a:pPr>
            <a:r>
              <a:rPr lang="en-US" dirty="0"/>
              <a:t>Take the time to write the abstract very carefully. Many authors write the abstract last so that it accurately reflects the content of the paper.</a:t>
            </a:r>
            <a:endParaRPr lang="en-GB" dirty="0"/>
          </a:p>
        </p:txBody>
      </p:sp>
    </p:spTree>
    <p:extLst>
      <p:ext uri="{BB962C8B-B14F-4D97-AF65-F5344CB8AC3E}">
        <p14:creationId xmlns:p14="http://schemas.microsoft.com/office/powerpoint/2010/main" val="3512054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202995" y="1331259"/>
            <a:ext cx="8214864" cy="4693023"/>
          </a:xfrm>
        </p:spPr>
        <p:txBody>
          <a:bodyPr vert="horz" lIns="91440" tIns="45720" rIns="91440" bIns="45720" rtlCol="0" anchor="ctr">
            <a:noAutofit/>
          </a:bodyPr>
          <a:lstStyle/>
          <a:p>
            <a:pPr>
              <a:spcBef>
                <a:spcPct val="0"/>
              </a:spcBef>
            </a:pPr>
            <a:r>
              <a:rPr lang="en-US" sz="2400" dirty="0">
                <a:solidFill>
                  <a:schemeClr val="accent1"/>
                </a:solidFill>
                <a:latin typeface="Arial Bold"/>
                <a:ea typeface="+mj-ea"/>
                <a:cs typeface="Arial Bold"/>
              </a:rPr>
              <a:t>Title</a:t>
            </a:r>
          </a:p>
          <a:p>
            <a:pPr>
              <a:spcBef>
                <a:spcPct val="0"/>
              </a:spcBef>
            </a:pPr>
            <a:endParaRPr lang="en-US" sz="2400" dirty="0">
              <a:solidFill>
                <a:schemeClr val="accent1"/>
              </a:solidFill>
              <a:latin typeface="Arial Bold"/>
              <a:ea typeface="+mj-ea"/>
              <a:cs typeface="Arial Bold"/>
            </a:endParaRPr>
          </a:p>
          <a:p>
            <a:pPr lvl="1"/>
            <a:r>
              <a:rPr lang="en-US" dirty="0"/>
              <a:t>A good title should contain the fewest possible words that adequately describe the contents of a paper</a:t>
            </a:r>
          </a:p>
          <a:p>
            <a:pPr lvl="1"/>
            <a:endParaRPr lang="en-US" dirty="0"/>
          </a:p>
          <a:p>
            <a:pPr lvl="1"/>
            <a:r>
              <a:rPr lang="en-US" dirty="0"/>
              <a:t>Choose an informative, objective and business-like title. </a:t>
            </a:r>
          </a:p>
          <a:p>
            <a:pPr lvl="1"/>
            <a:endParaRPr lang="en-US" dirty="0"/>
          </a:p>
          <a:p>
            <a:pPr lvl="1"/>
            <a:r>
              <a:rPr lang="en-US" dirty="0"/>
              <a:t>The titles conveys the main findings of research and is specific, concise, complete and attracts readers</a:t>
            </a:r>
          </a:p>
          <a:p>
            <a:pPr lvl="1"/>
            <a:endParaRPr lang="en-US" dirty="0"/>
          </a:p>
          <a:p>
            <a:pPr lvl="1"/>
            <a:endParaRPr lang="en-US" dirty="0"/>
          </a:p>
          <a:p>
            <a:pPr>
              <a:spcBef>
                <a:spcPct val="0"/>
              </a:spcBef>
            </a:pPr>
            <a:endParaRPr lang="en-US" sz="2400" dirty="0">
              <a:solidFill>
                <a:schemeClr val="accent1"/>
              </a:solidFill>
              <a:latin typeface="Arial Bold"/>
              <a:ea typeface="+mj-ea"/>
              <a:cs typeface="Arial Bold"/>
            </a:endParaRPr>
          </a:p>
          <a:p>
            <a:pPr>
              <a:spcBef>
                <a:spcPct val="0"/>
              </a:spcBef>
            </a:pPr>
            <a:endParaRPr lang="en-US" sz="2400" dirty="0">
              <a:solidFill>
                <a:schemeClr val="accent1"/>
              </a:solidFill>
              <a:latin typeface="Arial Bold"/>
              <a:ea typeface="+mj-ea"/>
              <a:cs typeface="Arial Bold"/>
            </a:endParaRPr>
          </a:p>
          <a:p>
            <a:pPr lvl="1"/>
            <a:endParaRPr lang="en-US" dirty="0"/>
          </a:p>
          <a:p>
            <a:pPr>
              <a:spcBef>
                <a:spcPct val="0"/>
              </a:spcBef>
            </a:pPr>
            <a:r>
              <a:rPr lang="en-US" sz="2400" dirty="0">
                <a:solidFill>
                  <a:schemeClr val="accent1"/>
                </a:solidFill>
                <a:latin typeface="Arial Bold"/>
                <a:ea typeface="+mj-ea"/>
                <a:cs typeface="Arial Bold"/>
              </a:rPr>
              <a:t> </a:t>
            </a:r>
          </a:p>
          <a:p>
            <a:pPr>
              <a:spcBef>
                <a:spcPct val="0"/>
              </a:spcBef>
            </a:pPr>
            <a:endParaRPr lang="en-GB" sz="2400" dirty="0">
              <a:solidFill>
                <a:schemeClr val="accent1"/>
              </a:solidFill>
              <a:latin typeface="Arial Bold"/>
              <a:ea typeface="+mj-ea"/>
              <a:cs typeface="Arial Bold"/>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pic>
        <p:nvPicPr>
          <p:cNvPr id="9" name="Picture 8">
            <a:extLst>
              <a:ext uri="{FF2B5EF4-FFF2-40B4-BE49-F238E27FC236}">
                <a16:creationId xmlns:a16="http://schemas.microsoft.com/office/drawing/2014/main" id="{A6FD4928-1AB8-48D3-84FF-116A7589EBDC}"/>
              </a:ext>
            </a:extLst>
          </p:cNvPr>
          <p:cNvPicPr>
            <a:picLocks noChangeAspect="1"/>
          </p:cNvPicPr>
          <p:nvPr/>
        </p:nvPicPr>
        <p:blipFill rotWithShape="1">
          <a:blip r:embed="rId5"/>
          <a:srcRect b="69574"/>
          <a:stretch/>
        </p:blipFill>
        <p:spPr>
          <a:xfrm>
            <a:off x="1185339" y="3937370"/>
            <a:ext cx="7310434" cy="994728"/>
          </a:xfrm>
          <a:prstGeom prst="rect">
            <a:avLst/>
          </a:prstGeom>
        </p:spPr>
      </p:pic>
      <p:pic>
        <p:nvPicPr>
          <p:cNvPr id="11" name="Picture 10">
            <a:extLst>
              <a:ext uri="{FF2B5EF4-FFF2-40B4-BE49-F238E27FC236}">
                <a16:creationId xmlns:a16="http://schemas.microsoft.com/office/drawing/2014/main" id="{C602294C-56B3-462B-B17C-C19CD92354BF}"/>
              </a:ext>
            </a:extLst>
          </p:cNvPr>
          <p:cNvPicPr>
            <a:picLocks noChangeAspect="1"/>
          </p:cNvPicPr>
          <p:nvPr/>
        </p:nvPicPr>
        <p:blipFill rotWithShape="1">
          <a:blip r:embed="rId6"/>
          <a:srcRect b="70147"/>
          <a:stretch/>
        </p:blipFill>
        <p:spPr>
          <a:xfrm>
            <a:off x="1631126" y="4997273"/>
            <a:ext cx="6786733" cy="1178399"/>
          </a:xfrm>
          <a:prstGeom prst="rect">
            <a:avLst/>
          </a:prstGeom>
        </p:spPr>
      </p:pic>
    </p:spTree>
    <p:extLst>
      <p:ext uri="{BB962C8B-B14F-4D97-AF65-F5344CB8AC3E}">
        <p14:creationId xmlns:p14="http://schemas.microsoft.com/office/powerpoint/2010/main" val="271987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6" y="705204"/>
            <a:ext cx="8358052" cy="418645"/>
          </a:xfrm>
        </p:spPr>
        <p:txBody>
          <a:bodyPr/>
          <a:lstStyle/>
          <a:p>
            <a:pPr marL="342900" indent="-342900"/>
            <a:r>
              <a:rPr lang="en-US" b="1" dirty="0"/>
              <a:t>Keywords</a:t>
            </a:r>
            <a:endParaRPr lang="en-GB"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26" name="Text Placeholder 8"/>
          <p:cNvSpPr>
            <a:spLocks noGrp="1"/>
          </p:cNvSpPr>
          <p:nvPr>
            <p:ph type="body" sz="quarter" idx="12"/>
          </p:nvPr>
        </p:nvSpPr>
        <p:spPr>
          <a:xfrm>
            <a:off x="2939142" y="6165090"/>
            <a:ext cx="5756374" cy="357432"/>
          </a:xfrm>
        </p:spPr>
        <p:txBody>
          <a:bodyPr/>
          <a:lstStyle/>
          <a:p>
            <a:r>
              <a:rPr lang="en-US" dirty="0"/>
              <a:t> </a:t>
            </a:r>
          </a:p>
        </p:txBody>
      </p:sp>
      <p:sp>
        <p:nvSpPr>
          <p:cNvPr id="13" name="Content Placeholder 5"/>
          <p:cNvSpPr>
            <a:spLocks noGrp="1"/>
          </p:cNvSpPr>
          <p:nvPr>
            <p:ph idx="1"/>
          </p:nvPr>
        </p:nvSpPr>
        <p:spPr>
          <a:xfrm>
            <a:off x="202995" y="1331259"/>
            <a:ext cx="8214864" cy="4693023"/>
          </a:xfrm>
        </p:spPr>
        <p:txBody>
          <a:bodyPr>
            <a:noAutofit/>
          </a:bodyPr>
          <a:lstStyle/>
          <a:p>
            <a:pPr marL="342900" indent="-342900">
              <a:buClr>
                <a:schemeClr val="tx2"/>
              </a:buClr>
              <a:buSzPct val="150000"/>
              <a:buFont typeface="Wingdings" panose="05000000000000000000" pitchFamily="2" charset="2"/>
              <a:buChar char="§"/>
            </a:pPr>
            <a:r>
              <a:rPr lang="en-US" dirty="0"/>
              <a:t>Keywords</a:t>
            </a:r>
          </a:p>
          <a:p>
            <a:pPr marL="342900" indent="-342900">
              <a:buClr>
                <a:schemeClr val="tx2"/>
              </a:buClr>
              <a:buSzPct val="150000"/>
              <a:buFont typeface="Wingdings" panose="05000000000000000000" pitchFamily="2" charset="2"/>
              <a:buChar char="§"/>
            </a:pPr>
            <a:endParaRPr lang="en-US" dirty="0"/>
          </a:p>
          <a:p>
            <a:pPr marL="1085850" lvl="1" indent="-342900">
              <a:buClr>
                <a:schemeClr val="tx2"/>
              </a:buClr>
              <a:buSzPct val="150000"/>
              <a:buFont typeface="Wingdings" panose="05000000000000000000" pitchFamily="2" charset="2"/>
              <a:buChar char="§"/>
            </a:pPr>
            <a:r>
              <a:rPr lang="en-US" dirty="0"/>
              <a:t>Keywords: </a:t>
            </a:r>
            <a:r>
              <a:rPr lang="en-US" dirty="0">
                <a:highlight>
                  <a:srgbClr val="FFFF00"/>
                </a:highlight>
              </a:rPr>
              <a:t>are important for indexing</a:t>
            </a:r>
            <a:r>
              <a:rPr lang="en-US" dirty="0"/>
              <a:t>: they enable your manuscript to be more easily identified and cited. Keywords should be </a:t>
            </a:r>
            <a:r>
              <a:rPr lang="en-US" dirty="0">
                <a:highlight>
                  <a:srgbClr val="FFFF00"/>
                </a:highlight>
              </a:rPr>
              <a:t>specific</a:t>
            </a:r>
            <a:r>
              <a:rPr lang="en-US" dirty="0"/>
              <a:t>. Avoid uncommon abbreviations and general terms. Check guide-for-authors for specific keyword policy. </a:t>
            </a:r>
          </a:p>
          <a:p>
            <a:pPr marL="1085850" lvl="1" indent="-342900">
              <a:buClr>
                <a:schemeClr val="tx2"/>
              </a:buClr>
              <a:buSzPct val="150000"/>
              <a:buFont typeface="Wingdings" panose="05000000000000000000" pitchFamily="2" charset="2"/>
              <a:buChar char="§"/>
            </a:pPr>
            <a:endParaRPr lang="en-US" sz="1600" dirty="0"/>
          </a:p>
          <a:p>
            <a:pPr marL="342900" indent="-342900">
              <a:buClr>
                <a:schemeClr val="tx2"/>
              </a:buClr>
              <a:buSzPct val="150000"/>
              <a:buFont typeface="Wingdings" panose="05000000000000000000" pitchFamily="2" charset="2"/>
              <a:buChar char="§"/>
            </a:pPr>
            <a:endParaRPr lang="en-US" sz="1800" dirty="0"/>
          </a:p>
          <a:p>
            <a:pPr marL="342900" indent="-342900">
              <a:buClr>
                <a:schemeClr val="tx2"/>
              </a:buClr>
              <a:buSzPct val="150000"/>
              <a:buFont typeface="Wingdings" panose="05000000000000000000" pitchFamily="2" charset="2"/>
              <a:buChar char="§"/>
            </a:pPr>
            <a:endParaRPr lang="en-US" sz="1800" dirty="0"/>
          </a:p>
          <a:p>
            <a:pPr marL="1085850" lvl="1" indent="-342900">
              <a:buClr>
                <a:schemeClr val="tx2"/>
              </a:buClr>
              <a:buSzPct val="150000"/>
              <a:buFont typeface="Wingdings" panose="05000000000000000000" pitchFamily="2" charset="2"/>
              <a:buChar char="§"/>
            </a:pPr>
            <a:endParaRPr lang="en-US" dirty="0"/>
          </a:p>
          <a:p>
            <a:pPr>
              <a:buClr>
                <a:schemeClr val="tx2"/>
              </a:buClr>
              <a:buSzPct val="150000"/>
            </a:pPr>
            <a:r>
              <a:rPr lang="en-US" dirty="0"/>
              <a:t> </a:t>
            </a:r>
          </a:p>
          <a:p>
            <a:pPr marL="342900" indent="-342900">
              <a:buClr>
                <a:schemeClr val="tx2"/>
              </a:buClr>
              <a:buSzPct val="150000"/>
              <a:buFont typeface="Wingdings" panose="05000000000000000000" pitchFamily="2" charset="2"/>
              <a:buChar char="§"/>
            </a:pPr>
            <a:endParaRPr lang="en-GB" dirty="0">
              <a:solidFill>
                <a:schemeClr val="tx1"/>
              </a:solidFill>
            </a:endParaRPr>
          </a:p>
        </p:txBody>
      </p:sp>
      <p:pic>
        <p:nvPicPr>
          <p:cNvPr id="8" name="Picture 2" descr="X:\elsevier\rachel\campus\WORDMARK\ELSPublishingCampus_WMK_151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116" y="6399106"/>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137" y="6399106"/>
            <a:ext cx="1650558" cy="22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5614984" y="6348414"/>
            <a:ext cx="0" cy="311812"/>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3350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2939142" y="705204"/>
            <a:ext cx="4495801" cy="418645"/>
          </a:xfrm>
        </p:spPr>
        <p:txBody>
          <a:bodyPr/>
          <a:lstStyle/>
          <a:p>
            <a:r>
              <a:rPr lang="en-GB" dirty="0"/>
              <a:t>References</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a:t> </a:t>
            </a:r>
          </a:p>
        </p:txBody>
      </p:sp>
      <p:sp>
        <p:nvSpPr>
          <p:cNvPr id="12" name="Content Placeholder 5"/>
          <p:cNvSpPr>
            <a:spLocks noGrp="1"/>
          </p:cNvSpPr>
          <p:nvPr>
            <p:ph idx="1"/>
          </p:nvPr>
        </p:nvSpPr>
        <p:spPr>
          <a:xfrm>
            <a:off x="2939141" y="1251837"/>
            <a:ext cx="5170715" cy="3374591"/>
          </a:xfrm>
        </p:spPr>
        <p:txBody>
          <a:bodyPr>
            <a:normAutofit/>
          </a:bodyPr>
          <a:lstStyle/>
          <a:p>
            <a:pPr marL="342900" indent="-342900">
              <a:buClr>
                <a:schemeClr val="tx2"/>
              </a:buClr>
              <a:buSzPct val="130000"/>
              <a:buFont typeface="Wingdings" panose="05000000000000000000" pitchFamily="2" charset="2"/>
              <a:buChar char="§"/>
            </a:pPr>
            <a:r>
              <a:rPr lang="en-GB" dirty="0">
                <a:highlight>
                  <a:srgbClr val="FFFF00"/>
                </a:highlight>
              </a:rPr>
              <a:t>Do not use too many references</a:t>
            </a:r>
          </a:p>
          <a:p>
            <a:pPr marL="342900" indent="-342900">
              <a:buClr>
                <a:schemeClr val="tx2"/>
              </a:buClr>
              <a:buSzPct val="130000"/>
              <a:buFont typeface="Wingdings" panose="05000000000000000000" pitchFamily="2" charset="2"/>
              <a:buChar char="§"/>
            </a:pPr>
            <a:r>
              <a:rPr lang="en-GB" dirty="0"/>
              <a:t>Always ensure you have fully absorbed the material you are referencing</a:t>
            </a:r>
          </a:p>
          <a:p>
            <a:pPr marL="342900" indent="-342900">
              <a:buClr>
                <a:schemeClr val="tx2"/>
              </a:buClr>
              <a:buSzPct val="130000"/>
              <a:buFont typeface="Wingdings" panose="05000000000000000000" pitchFamily="2" charset="2"/>
              <a:buChar char="§"/>
            </a:pPr>
            <a:r>
              <a:rPr lang="en-GB" dirty="0"/>
              <a:t>Avoid excessive self citations</a:t>
            </a:r>
          </a:p>
          <a:p>
            <a:pPr marL="342900" indent="-342900">
              <a:buClr>
                <a:schemeClr val="tx2"/>
              </a:buClr>
              <a:buSzPct val="130000"/>
              <a:buFont typeface="Wingdings" panose="05000000000000000000" pitchFamily="2" charset="2"/>
              <a:buChar char="§"/>
            </a:pPr>
            <a:r>
              <a:rPr lang="en-GB" dirty="0"/>
              <a:t>Avoid excessive citations of publications from the same region or institute</a:t>
            </a:r>
          </a:p>
          <a:p>
            <a:pPr marL="342900" indent="-342900">
              <a:buClr>
                <a:schemeClr val="tx2"/>
              </a:buClr>
              <a:buSzPct val="130000"/>
              <a:buFont typeface="Wingdings" panose="05000000000000000000" pitchFamily="2" charset="2"/>
              <a:buChar char="§"/>
            </a:pPr>
            <a:r>
              <a:rPr lang="en-GB" dirty="0"/>
              <a:t>Conform strictly to the style given in the Guide for Authors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40" y="1925104"/>
            <a:ext cx="4234543" cy="4234543"/>
          </a:xfrm>
          <a:prstGeom prst="rect">
            <a:avLst/>
          </a:prstGeom>
        </p:spPr>
      </p:pic>
    </p:spTree>
    <p:extLst>
      <p:ext uri="{BB962C8B-B14F-4D97-AF65-F5344CB8AC3E}">
        <p14:creationId xmlns:p14="http://schemas.microsoft.com/office/powerpoint/2010/main" val="3737160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a:t> </a:t>
            </a:r>
          </a:p>
        </p:txBody>
      </p:sp>
      <p:sp>
        <p:nvSpPr>
          <p:cNvPr id="9" name="Text Placeholder 8"/>
          <p:cNvSpPr>
            <a:spLocks noGrp="1"/>
          </p:cNvSpPr>
          <p:nvPr>
            <p:ph type="body" sz="quarter" idx="12"/>
          </p:nvPr>
        </p:nvSpPr>
        <p:spPr>
          <a:xfrm>
            <a:off x="2939142" y="6165090"/>
            <a:ext cx="5756374" cy="357432"/>
          </a:xfrm>
        </p:spPr>
        <p:txBody>
          <a:bodyPr/>
          <a:lstStyle/>
          <a:p>
            <a:r>
              <a:rPr lang="en-US" dirty="0"/>
              <a:t> </a:t>
            </a:r>
          </a:p>
        </p:txBody>
      </p:sp>
      <p:sp>
        <p:nvSpPr>
          <p:cNvPr id="40" name="Title 4"/>
          <p:cNvSpPr txBox="1">
            <a:spLocks/>
          </p:cNvSpPr>
          <p:nvPr/>
        </p:nvSpPr>
        <p:spPr>
          <a:xfrm>
            <a:off x="337466" y="705204"/>
            <a:ext cx="8358050"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t>Promote your article</a:t>
            </a:r>
          </a:p>
        </p:txBody>
      </p:sp>
      <p:sp>
        <p:nvSpPr>
          <p:cNvPr id="55" name="Content Placeholder 5"/>
          <p:cNvSpPr>
            <a:spLocks noGrp="1"/>
          </p:cNvSpPr>
          <p:nvPr>
            <p:ph idx="1"/>
          </p:nvPr>
        </p:nvSpPr>
        <p:spPr>
          <a:xfrm>
            <a:off x="337466" y="1618674"/>
            <a:ext cx="5543550" cy="626986"/>
          </a:xfrm>
        </p:spPr>
        <p:txBody>
          <a:bodyPr>
            <a:noAutofit/>
          </a:bodyPr>
          <a:lstStyle/>
          <a:p>
            <a:r>
              <a:rPr lang="en-GB" sz="2400" b="1" dirty="0"/>
              <a:t>Search Engine Optimization (SEO)</a:t>
            </a:r>
            <a:endParaRPr lang="en-GB" dirty="0"/>
          </a:p>
          <a:p>
            <a:pPr marL="342900" indent="-342900">
              <a:buClr>
                <a:schemeClr val="tx2"/>
              </a:buClr>
              <a:buSzPct val="150000"/>
              <a:buFont typeface="Wingdings" panose="05000000000000000000" pitchFamily="2" charset="2"/>
              <a:buChar char="§"/>
            </a:pPr>
            <a:endParaRPr lang="en-GB" dirty="0"/>
          </a:p>
        </p:txBody>
      </p:sp>
      <p:pic>
        <p:nvPicPr>
          <p:cNvPr id="11"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60" y="2151531"/>
            <a:ext cx="5780994" cy="3765550"/>
          </a:xfrm>
          <a:prstGeom prst="rect">
            <a:avLst/>
          </a:prstGeom>
        </p:spPr>
      </p:pic>
    </p:spTree>
    <p:extLst>
      <p:ext uri="{BB962C8B-B14F-4D97-AF65-F5344CB8AC3E}">
        <p14:creationId xmlns:p14="http://schemas.microsoft.com/office/powerpoint/2010/main" val="30322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a:t> </a:t>
            </a:r>
          </a:p>
        </p:txBody>
      </p:sp>
      <p:sp>
        <p:nvSpPr>
          <p:cNvPr id="9" name="Text Placeholder 8"/>
          <p:cNvSpPr>
            <a:spLocks noGrp="1"/>
          </p:cNvSpPr>
          <p:nvPr>
            <p:ph type="body" sz="quarter" idx="12"/>
          </p:nvPr>
        </p:nvSpPr>
        <p:spPr>
          <a:xfrm>
            <a:off x="2939142" y="6165090"/>
            <a:ext cx="5756374" cy="357432"/>
          </a:xfrm>
        </p:spPr>
        <p:txBody>
          <a:bodyPr/>
          <a:lstStyle/>
          <a:p>
            <a:r>
              <a:rPr lang="en-US" dirty="0"/>
              <a:t> </a:t>
            </a:r>
          </a:p>
        </p:txBody>
      </p:sp>
      <p:sp>
        <p:nvSpPr>
          <p:cNvPr id="40" name="Title 4"/>
          <p:cNvSpPr txBox="1">
            <a:spLocks/>
          </p:cNvSpPr>
          <p:nvPr/>
        </p:nvSpPr>
        <p:spPr>
          <a:xfrm>
            <a:off x="337466" y="705204"/>
            <a:ext cx="8358050"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t>Preparing your article</a:t>
            </a:r>
          </a:p>
        </p:txBody>
      </p:sp>
      <p:sp>
        <p:nvSpPr>
          <p:cNvPr id="55" name="Content Placeholder 5"/>
          <p:cNvSpPr>
            <a:spLocks noGrp="1"/>
          </p:cNvSpPr>
          <p:nvPr>
            <p:ph idx="1"/>
          </p:nvPr>
        </p:nvSpPr>
        <p:spPr>
          <a:xfrm>
            <a:off x="337466" y="1618674"/>
            <a:ext cx="5543550" cy="626986"/>
          </a:xfrm>
        </p:spPr>
        <p:txBody>
          <a:bodyPr>
            <a:noAutofit/>
          </a:bodyPr>
          <a:lstStyle/>
          <a:p>
            <a:r>
              <a:rPr lang="en-GB" sz="2400" b="1" dirty="0" err="1"/>
              <a:t>AudioSlides</a:t>
            </a:r>
            <a:endParaRPr lang="en-GB" dirty="0"/>
          </a:p>
          <a:p>
            <a:pPr marL="342900" indent="-342900">
              <a:buClr>
                <a:schemeClr val="tx2"/>
              </a:buClr>
              <a:buSzPct val="150000"/>
              <a:buFont typeface="Wingdings" panose="05000000000000000000" pitchFamily="2" charset="2"/>
              <a:buChar char="§"/>
            </a:pPr>
            <a:endParaRPr lang="en-GB" dirty="0"/>
          </a:p>
        </p:txBody>
      </p:sp>
      <p:pic>
        <p:nvPicPr>
          <p:cNvPr id="11"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35" y="2149077"/>
            <a:ext cx="6316083" cy="4038255"/>
          </a:xfrm>
          <a:prstGeom prst="rect">
            <a:avLst/>
          </a:prstGeom>
        </p:spPr>
      </p:pic>
    </p:spTree>
    <p:extLst>
      <p:ext uri="{BB962C8B-B14F-4D97-AF65-F5344CB8AC3E}">
        <p14:creationId xmlns:p14="http://schemas.microsoft.com/office/powerpoint/2010/main" val="242543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a:t> </a:t>
            </a:r>
          </a:p>
        </p:txBody>
      </p:sp>
      <p:sp>
        <p:nvSpPr>
          <p:cNvPr id="9" name="Text Placeholder 8"/>
          <p:cNvSpPr>
            <a:spLocks noGrp="1"/>
          </p:cNvSpPr>
          <p:nvPr>
            <p:ph type="body" sz="quarter" idx="12"/>
          </p:nvPr>
        </p:nvSpPr>
        <p:spPr>
          <a:xfrm>
            <a:off x="2939142" y="6165090"/>
            <a:ext cx="5756374" cy="357432"/>
          </a:xfrm>
        </p:spPr>
        <p:txBody>
          <a:bodyPr/>
          <a:lstStyle/>
          <a:p>
            <a:r>
              <a:rPr lang="en-US" dirty="0"/>
              <a:t> </a:t>
            </a:r>
          </a:p>
        </p:txBody>
      </p:sp>
      <p:sp>
        <p:nvSpPr>
          <p:cNvPr id="40" name="Title 4"/>
          <p:cNvSpPr txBox="1">
            <a:spLocks/>
          </p:cNvSpPr>
          <p:nvPr/>
        </p:nvSpPr>
        <p:spPr>
          <a:xfrm>
            <a:off x="337466" y="705204"/>
            <a:ext cx="8358050"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t>Preparing your article</a:t>
            </a:r>
          </a:p>
        </p:txBody>
      </p:sp>
      <p:sp>
        <p:nvSpPr>
          <p:cNvPr id="55" name="Content Placeholder 5"/>
          <p:cNvSpPr>
            <a:spLocks noGrp="1"/>
          </p:cNvSpPr>
          <p:nvPr>
            <p:ph idx="1"/>
          </p:nvPr>
        </p:nvSpPr>
        <p:spPr>
          <a:xfrm>
            <a:off x="337466" y="1618674"/>
            <a:ext cx="5543550" cy="626986"/>
          </a:xfrm>
        </p:spPr>
        <p:txBody>
          <a:bodyPr>
            <a:noAutofit/>
          </a:bodyPr>
          <a:lstStyle/>
          <a:p>
            <a:r>
              <a:rPr lang="en-GB" sz="2400" b="1" dirty="0"/>
              <a:t>Graphical Abstracts</a:t>
            </a:r>
            <a:endParaRPr lang="en-GB" dirty="0"/>
          </a:p>
          <a:p>
            <a:pPr marL="342900" indent="-342900">
              <a:buClr>
                <a:schemeClr val="tx2"/>
              </a:buClr>
              <a:buSzPct val="150000"/>
              <a:buFont typeface="Wingdings" panose="05000000000000000000" pitchFamily="2" charset="2"/>
              <a:buChar char="§"/>
            </a:pPr>
            <a:endParaRPr lang="en-GB"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35" y="2149077"/>
            <a:ext cx="5897966" cy="2866412"/>
          </a:xfrm>
          <a:prstGeom prst="rect">
            <a:avLst/>
          </a:prstGeom>
        </p:spPr>
      </p:pic>
      <p:sp>
        <p:nvSpPr>
          <p:cNvPr id="13" name="TextBox 12"/>
          <p:cNvSpPr txBox="1"/>
          <p:nvPr/>
        </p:nvSpPr>
        <p:spPr>
          <a:xfrm>
            <a:off x="353659" y="5136182"/>
            <a:ext cx="6797506" cy="430887"/>
          </a:xfrm>
          <a:prstGeom prst="rect">
            <a:avLst/>
          </a:prstGeom>
          <a:noFill/>
        </p:spPr>
        <p:txBody>
          <a:bodyPr wrap="square" rtlCol="0">
            <a:spAutoFit/>
          </a:bodyPr>
          <a:lstStyle/>
          <a:p>
            <a:r>
              <a:rPr lang="en-US" sz="1100" b="1" dirty="0">
                <a:latin typeface="Arial" pitchFamily="34" charset="0"/>
                <a:cs typeface="Arial" pitchFamily="34" charset="0"/>
              </a:rPr>
              <a:t>Targeting the </a:t>
            </a:r>
            <a:r>
              <a:rPr lang="en-US" sz="1100" b="1" dirty="0" err="1">
                <a:latin typeface="Arial" pitchFamily="34" charset="0"/>
                <a:cs typeface="Arial" pitchFamily="34" charset="0"/>
              </a:rPr>
              <a:t>lymphatics</a:t>
            </a:r>
            <a:r>
              <a:rPr lang="en-US" sz="1100" b="1" dirty="0">
                <a:latin typeface="Arial" pitchFamily="34" charset="0"/>
                <a:cs typeface="Arial" pitchFamily="34" charset="0"/>
              </a:rPr>
              <a:t> using dendritic polymers (</a:t>
            </a:r>
            <a:r>
              <a:rPr lang="en-US" sz="1100" b="1" dirty="0" err="1">
                <a:latin typeface="Arial" pitchFamily="34" charset="0"/>
                <a:cs typeface="Arial" pitchFamily="34" charset="0"/>
              </a:rPr>
              <a:t>dendrimers</a:t>
            </a:r>
            <a:r>
              <a:rPr lang="en-US" sz="1100" b="1" dirty="0">
                <a:latin typeface="Arial" pitchFamily="34" charset="0"/>
                <a:cs typeface="Arial" pitchFamily="34" charset="0"/>
              </a:rPr>
              <a:t>)</a:t>
            </a:r>
            <a:r>
              <a:rPr lang="en-US" sz="1100" dirty="0">
                <a:latin typeface="Arial" pitchFamily="34" charset="0"/>
                <a:cs typeface="Arial" pitchFamily="34" charset="0"/>
              </a:rPr>
              <a:t>, Lisa M. </a:t>
            </a:r>
            <a:r>
              <a:rPr lang="en-US" sz="1100" dirty="0" err="1">
                <a:latin typeface="Arial" pitchFamily="34" charset="0"/>
                <a:cs typeface="Arial" pitchFamily="34" charset="0"/>
              </a:rPr>
              <a:t>Kaminskasa</a:t>
            </a:r>
            <a:r>
              <a:rPr lang="en-US" sz="1100" dirty="0">
                <a:latin typeface="Arial" pitchFamily="34" charset="0"/>
                <a:cs typeface="Arial" pitchFamily="34" charset="0"/>
              </a:rPr>
              <a:t>, Christopher J.H. Porter, Advanced Drug Delivery Reviews, </a:t>
            </a:r>
            <a:r>
              <a:rPr lang="en-US" sz="1100" b="1" dirty="0">
                <a:latin typeface="Arial" pitchFamily="34" charset="0"/>
                <a:cs typeface="Arial" pitchFamily="34" charset="0"/>
              </a:rPr>
              <a:t>http://dx.doi.org/10.1016/j.addr.2011.05.016</a:t>
            </a:r>
          </a:p>
        </p:txBody>
      </p:sp>
    </p:spTree>
    <p:extLst>
      <p:ext uri="{BB962C8B-B14F-4D97-AF65-F5344CB8AC3E}">
        <p14:creationId xmlns:p14="http://schemas.microsoft.com/office/powerpoint/2010/main" val="359912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818949" y="2497102"/>
            <a:ext cx="7265815" cy="2691125"/>
            <a:chOff x="2000664" y="2464767"/>
            <a:chExt cx="8107711" cy="3588166"/>
          </a:xfrm>
        </p:grpSpPr>
        <p:sp>
          <p:nvSpPr>
            <p:cNvPr id="34" name="Rectangle 33"/>
            <p:cNvSpPr/>
            <p:nvPr/>
          </p:nvSpPr>
          <p:spPr>
            <a:xfrm>
              <a:off x="2000664" y="3912566"/>
              <a:ext cx="540936" cy="2140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5" name="Rectangle 34"/>
            <p:cNvSpPr/>
            <p:nvPr/>
          </p:nvSpPr>
          <p:spPr>
            <a:xfrm>
              <a:off x="2688553" y="3855416"/>
              <a:ext cx="540936" cy="2197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6" name="Rectangle 35"/>
            <p:cNvSpPr/>
            <p:nvPr/>
          </p:nvSpPr>
          <p:spPr>
            <a:xfrm>
              <a:off x="3376442" y="3712541"/>
              <a:ext cx="540936" cy="234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7" name="Rectangle 36"/>
            <p:cNvSpPr/>
            <p:nvPr/>
          </p:nvSpPr>
          <p:spPr>
            <a:xfrm>
              <a:off x="4064331" y="3633167"/>
              <a:ext cx="540936" cy="2419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8" name="Rectangle 37"/>
            <p:cNvSpPr/>
            <p:nvPr/>
          </p:nvSpPr>
          <p:spPr>
            <a:xfrm>
              <a:off x="4752220" y="3617291"/>
              <a:ext cx="540936" cy="2435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39" name="Rectangle 38"/>
            <p:cNvSpPr/>
            <p:nvPr/>
          </p:nvSpPr>
          <p:spPr>
            <a:xfrm>
              <a:off x="5440109" y="3417266"/>
              <a:ext cx="540936" cy="2635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0" name="Rectangle 39"/>
            <p:cNvSpPr/>
            <p:nvPr/>
          </p:nvSpPr>
          <p:spPr>
            <a:xfrm>
              <a:off x="6127998" y="3283916"/>
              <a:ext cx="540936" cy="2769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1" name="Rectangle 40"/>
            <p:cNvSpPr/>
            <p:nvPr/>
          </p:nvSpPr>
          <p:spPr>
            <a:xfrm>
              <a:off x="6815887" y="3061666"/>
              <a:ext cx="540936" cy="29912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2" name="Rectangle 41"/>
            <p:cNvSpPr/>
            <p:nvPr/>
          </p:nvSpPr>
          <p:spPr>
            <a:xfrm>
              <a:off x="7503776" y="2921966"/>
              <a:ext cx="540936" cy="31309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3" name="Rectangle 42"/>
            <p:cNvSpPr/>
            <p:nvPr/>
          </p:nvSpPr>
          <p:spPr>
            <a:xfrm>
              <a:off x="8191665" y="2760042"/>
              <a:ext cx="540936" cy="32928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4" name="Rectangle 43"/>
            <p:cNvSpPr/>
            <p:nvPr/>
          </p:nvSpPr>
          <p:spPr>
            <a:xfrm>
              <a:off x="8879554" y="2588591"/>
              <a:ext cx="540936" cy="34643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sp>
          <p:nvSpPr>
            <p:cNvPr id="45" name="Rectangle 44"/>
            <p:cNvSpPr/>
            <p:nvPr/>
          </p:nvSpPr>
          <p:spPr>
            <a:xfrm>
              <a:off x="9567439" y="2464767"/>
              <a:ext cx="540936" cy="35881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b="1">
                <a:solidFill>
                  <a:srgbClr val="FFFFFF"/>
                </a:solidFill>
                <a:latin typeface="Arial" charset="0"/>
                <a:ea typeface="Arial" charset="0"/>
                <a:cs typeface="Arial" charset="0"/>
              </a:endParaRPr>
            </a:p>
          </p:txBody>
        </p:sp>
      </p:grpSp>
      <p:sp>
        <p:nvSpPr>
          <p:cNvPr id="4" name="Title 3"/>
          <p:cNvSpPr>
            <a:spLocks noGrp="1"/>
          </p:cNvSpPr>
          <p:nvPr>
            <p:ph type="title"/>
          </p:nvPr>
        </p:nvSpPr>
        <p:spPr>
          <a:xfrm>
            <a:off x="171898" y="653053"/>
            <a:ext cx="6857999" cy="628130"/>
          </a:xfrm>
        </p:spPr>
        <p:txBody>
          <a:bodyPr vert="horz" lIns="91440" tIns="45720" rIns="91440" bIns="45720" rtlCol="0" anchor="ctr">
            <a:noAutofit/>
          </a:bodyPr>
          <a:lstStyle/>
          <a:p>
            <a:r>
              <a:rPr lang="nl-NL" dirty="0"/>
              <a:t>ScienceDirect</a:t>
            </a:r>
            <a:r>
              <a:rPr lang="zh-CN" altLang="en-US" dirty="0"/>
              <a:t>的期刊内容不断增长</a:t>
            </a:r>
            <a:endParaRPr lang="en-US" dirty="0"/>
          </a:p>
        </p:txBody>
      </p:sp>
      <p:sp>
        <p:nvSpPr>
          <p:cNvPr id="5" name="TextBox 4">
            <a:extLst/>
          </p:cNvPr>
          <p:cNvSpPr txBox="1"/>
          <p:nvPr/>
        </p:nvSpPr>
        <p:spPr>
          <a:xfrm>
            <a:off x="191847" y="1946443"/>
            <a:ext cx="2714205" cy="300082"/>
          </a:xfrm>
          <a:prstGeom prst="rect">
            <a:avLst/>
          </a:prstGeom>
          <a:noFill/>
        </p:spPr>
        <p:txBody>
          <a:bodyPr wrap="none" rtlCol="0">
            <a:spAutoFit/>
          </a:bodyPr>
          <a:lstStyle/>
          <a:p>
            <a:pPr defTabSz="685800">
              <a:defRPr/>
            </a:pPr>
            <a:r>
              <a:rPr lang="en-GB" sz="1350" kern="0" dirty="0">
                <a:solidFill>
                  <a:srgbClr val="53565A"/>
                </a:solidFill>
                <a:latin typeface="Arial" charset="0"/>
                <a:ea typeface="Arial" charset="0"/>
                <a:cs typeface="Arial" charset="0"/>
              </a:rPr>
              <a:t>Elsevier Published Articles (‘000)</a:t>
            </a:r>
          </a:p>
        </p:txBody>
      </p:sp>
      <p:sp>
        <p:nvSpPr>
          <p:cNvPr id="8" name="Text Placeholder 8"/>
          <p:cNvSpPr>
            <a:spLocks noGrp="1"/>
          </p:cNvSpPr>
          <p:nvPr>
            <p:custDataLst>
              <p:tags r:id="rId1"/>
            </p:custDataLst>
          </p:nvPr>
        </p:nvSpPr>
        <p:spPr bwMode="gray">
          <a:xfrm>
            <a:off x="5219644" y="3045256"/>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61BA196C-29A3-44C0-9736-4AC2FFBCD3EF}" type="datetime'''''''''''''''3''''''''6''''''''''''''5'''''''''''''''''''''">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365</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9" name="Text Placeholder 8"/>
          <p:cNvSpPr>
            <a:spLocks noGrp="1"/>
          </p:cNvSpPr>
          <p:nvPr>
            <p:custDataLst>
              <p:tags r:id="rId2"/>
            </p:custDataLst>
          </p:nvPr>
        </p:nvSpPr>
        <p:spPr bwMode="gray">
          <a:xfrm>
            <a:off x="6449890" y="2830944"/>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1734E8CD-13B7-4C13-A47B-9732ECCEF1FA}" type="datetime'4''''''''''''0''''''''''''''''0'''''">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400</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0" name="Text Placeholder 8"/>
          <p:cNvSpPr>
            <a:spLocks noGrp="1"/>
          </p:cNvSpPr>
          <p:nvPr>
            <p:custDataLst>
              <p:tags r:id="rId3"/>
            </p:custDataLst>
          </p:nvPr>
        </p:nvSpPr>
        <p:spPr bwMode="auto">
          <a:xfrm>
            <a:off x="6953687"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9D459CCA-1E83-4229-8428-83B09D4253D6}" type="datetime'''2''0''''''''''''''''16'''''''''''''''''''">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2016</a:t>
            </a:fld>
            <a:endParaRPr lang="en-US" sz="900" b="0" dirty="0">
              <a:latin typeface="Arial" charset="0"/>
              <a:ea typeface="Arial" charset="0"/>
              <a:cs typeface="Arial" charset="0"/>
              <a:sym typeface="+mn-lt"/>
            </a:endParaRPr>
          </a:p>
        </p:txBody>
      </p:sp>
      <p:sp>
        <p:nvSpPr>
          <p:cNvPr id="11" name="Text Placeholder 8"/>
          <p:cNvSpPr>
            <a:spLocks noGrp="1"/>
          </p:cNvSpPr>
          <p:nvPr>
            <p:custDataLst>
              <p:tags r:id="rId4"/>
            </p:custDataLst>
          </p:nvPr>
        </p:nvSpPr>
        <p:spPr bwMode="gray">
          <a:xfrm>
            <a:off x="4604521" y="3223850"/>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9370AB04-17CE-4126-B880-082471E1B128}" type="datetime'''''''''''''''''''''''''''''''''''''3''''''3''''''''6'''''''''">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336</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2" name="Text Placeholder 8"/>
          <p:cNvSpPr>
            <a:spLocks noGrp="1"/>
          </p:cNvSpPr>
          <p:nvPr>
            <p:custDataLst>
              <p:tags r:id="rId5"/>
            </p:custDataLst>
          </p:nvPr>
        </p:nvSpPr>
        <p:spPr bwMode="gray">
          <a:xfrm>
            <a:off x="3989398" y="3316719"/>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0BBD2F74-BA73-4E23-81A8-35437775AE2E}" type="datetime'''''''''32''''''''''''''''''''''1'''''''''''''''''''''">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321</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3" name="Text Placeholder 8"/>
          <p:cNvSpPr>
            <a:spLocks noGrp="1"/>
          </p:cNvSpPr>
          <p:nvPr>
            <p:custDataLst>
              <p:tags r:id="rId6"/>
            </p:custDataLst>
          </p:nvPr>
        </p:nvSpPr>
        <p:spPr bwMode="gray">
          <a:xfrm>
            <a:off x="7680139" y="2609487"/>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4755834C-6541-44EA-9068-643A91E5CE3B}" type="datetime'''''''''''''''''''''''''''''''''''''4''''''''3''''''6'''''''">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436</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4" name="Text Placeholder 8"/>
          <p:cNvSpPr>
            <a:spLocks noGrp="1"/>
          </p:cNvSpPr>
          <p:nvPr>
            <p:custDataLst>
              <p:tags r:id="rId7"/>
            </p:custDataLst>
          </p:nvPr>
        </p:nvSpPr>
        <p:spPr bwMode="auto">
          <a:xfrm>
            <a:off x="6339568"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B343BC3A-37AA-405D-BF95-282BFD328D99}" type="datetime'''''''''''''''''''''20''''''''''''1''''''''''''''''''''5'''''">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2015</a:t>
            </a:fld>
            <a:endParaRPr lang="en-US" sz="900" b="0" dirty="0">
              <a:latin typeface="Arial" charset="0"/>
              <a:ea typeface="Arial" charset="0"/>
              <a:cs typeface="Arial" charset="0"/>
              <a:sym typeface="+mn-lt"/>
            </a:endParaRPr>
          </a:p>
        </p:txBody>
      </p:sp>
      <p:sp>
        <p:nvSpPr>
          <p:cNvPr id="15" name="Text Placeholder 8"/>
          <p:cNvSpPr>
            <a:spLocks noGrp="1"/>
          </p:cNvSpPr>
          <p:nvPr>
            <p:custDataLst>
              <p:tags r:id="rId8"/>
            </p:custDataLst>
          </p:nvPr>
        </p:nvSpPr>
        <p:spPr bwMode="gray">
          <a:xfrm>
            <a:off x="2144029" y="3545319"/>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79629CF6-AC59-44F5-9300-A25D4952980B}" type="datetime'''''''''''''''2''''84'''''''''''''''''">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284</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6" name="Text Placeholder 8"/>
          <p:cNvSpPr>
            <a:spLocks noGrp="1"/>
          </p:cNvSpPr>
          <p:nvPr>
            <p:custDataLst>
              <p:tags r:id="rId9"/>
            </p:custDataLst>
          </p:nvPr>
        </p:nvSpPr>
        <p:spPr bwMode="auto">
          <a:xfrm>
            <a:off x="5725448"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B60D3559-8CD3-4CA1-84A6-780655100E2A}" type="datetime'2''''''0''''''''''''''''''''''''''''''''''''14'''''''''">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2014</a:t>
            </a:fld>
            <a:endParaRPr lang="en-US" sz="900" b="0" dirty="0">
              <a:latin typeface="Arial" charset="0"/>
              <a:ea typeface="Arial" charset="0"/>
              <a:cs typeface="Arial" charset="0"/>
              <a:sym typeface="+mn-lt"/>
            </a:endParaRPr>
          </a:p>
        </p:txBody>
      </p:sp>
      <p:sp>
        <p:nvSpPr>
          <p:cNvPr id="17" name="Text Placeholder 8"/>
          <p:cNvSpPr>
            <a:spLocks noGrp="1"/>
          </p:cNvSpPr>
          <p:nvPr>
            <p:custDataLst>
              <p:tags r:id="rId10"/>
            </p:custDataLst>
          </p:nvPr>
        </p:nvSpPr>
        <p:spPr bwMode="gray">
          <a:xfrm>
            <a:off x="7065013" y="2709500"/>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A3BEFBE0-F7F1-4649-B5A4-1A8FA2896D25}" type="datetime'''''''''4''''''''''''1''''''''''9'''''''''''''''''''''''''''''">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419</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18" name="Text Placeholder 8"/>
          <p:cNvSpPr>
            <a:spLocks noGrp="1"/>
          </p:cNvSpPr>
          <p:nvPr>
            <p:custDataLst>
              <p:tags r:id="rId11"/>
            </p:custDataLst>
          </p:nvPr>
        </p:nvSpPr>
        <p:spPr bwMode="auto">
          <a:xfrm>
            <a:off x="5111329"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0E61BFE3-C4B9-446B-A0C1-9ED58BF23593}" type="datetime'''''''''''''''''''''2''''''0''''''''''1''''''''''''''3'''''''">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2013</a:t>
            </a:fld>
            <a:endParaRPr lang="en-US" sz="900" b="0" dirty="0">
              <a:latin typeface="Arial" charset="0"/>
              <a:ea typeface="Arial" charset="0"/>
              <a:cs typeface="Arial" charset="0"/>
              <a:sym typeface="+mn-lt"/>
            </a:endParaRPr>
          </a:p>
        </p:txBody>
      </p:sp>
      <p:sp>
        <p:nvSpPr>
          <p:cNvPr id="19" name="Text Placeholder 8"/>
          <p:cNvSpPr>
            <a:spLocks noGrp="1"/>
          </p:cNvSpPr>
          <p:nvPr>
            <p:custDataLst>
              <p:tags r:id="rId12"/>
            </p:custDataLst>
          </p:nvPr>
        </p:nvSpPr>
        <p:spPr bwMode="auto">
          <a:xfrm>
            <a:off x="3883090"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EC412FC5-2579-4AA7-BEB7-CEB7B423A69F}" type="datetime'''2''''0''''''''''''''''''''''''1''''''''''''''1'''">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2011</a:t>
            </a:fld>
            <a:endParaRPr lang="en-US" sz="900" b="0" dirty="0">
              <a:latin typeface="Arial" charset="0"/>
              <a:ea typeface="Arial" charset="0"/>
              <a:cs typeface="Arial" charset="0"/>
              <a:sym typeface="+mn-lt"/>
            </a:endParaRPr>
          </a:p>
        </p:txBody>
      </p:sp>
      <p:sp>
        <p:nvSpPr>
          <p:cNvPr id="20" name="Text Placeholder 8"/>
          <p:cNvSpPr>
            <a:spLocks noGrp="1"/>
          </p:cNvSpPr>
          <p:nvPr>
            <p:custDataLst>
              <p:tags r:id="rId13"/>
            </p:custDataLst>
          </p:nvPr>
        </p:nvSpPr>
        <p:spPr bwMode="auto">
          <a:xfrm>
            <a:off x="7567809"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65D0EA77-278E-4B98-89DA-B69F7AEDE693}" type="datetime'''''''''''''''''''''''''''''''''''2017'''''''''''''''''">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2017</a:t>
            </a:fld>
            <a:endParaRPr lang="en-US" sz="900" b="0" dirty="0">
              <a:latin typeface="Arial" charset="0"/>
              <a:ea typeface="Arial" charset="0"/>
              <a:cs typeface="Arial" charset="0"/>
              <a:sym typeface="+mn-lt"/>
            </a:endParaRPr>
          </a:p>
        </p:txBody>
      </p:sp>
      <p:sp>
        <p:nvSpPr>
          <p:cNvPr id="21" name="Text Placeholder 8"/>
          <p:cNvSpPr>
            <a:spLocks noGrp="1"/>
          </p:cNvSpPr>
          <p:nvPr>
            <p:custDataLst>
              <p:tags r:id="rId14"/>
            </p:custDataLst>
          </p:nvPr>
        </p:nvSpPr>
        <p:spPr bwMode="auto">
          <a:xfrm>
            <a:off x="4497209"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658EC843-C26C-4E4B-90A3-B46ED0E23ABA}" type="datetime'''''''''''2''''''0''''''''''''''1''''''2'''''''''">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2012</a:t>
            </a:fld>
            <a:endParaRPr lang="en-US" sz="900" b="0" dirty="0">
              <a:latin typeface="Arial" charset="0"/>
              <a:ea typeface="Arial" charset="0"/>
              <a:cs typeface="Arial" charset="0"/>
              <a:sym typeface="+mn-lt"/>
            </a:endParaRPr>
          </a:p>
        </p:txBody>
      </p:sp>
      <p:sp>
        <p:nvSpPr>
          <p:cNvPr id="22" name="Text Placeholder 8"/>
          <p:cNvSpPr>
            <a:spLocks noGrp="1"/>
          </p:cNvSpPr>
          <p:nvPr>
            <p:custDataLst>
              <p:tags r:id="rId15"/>
            </p:custDataLst>
          </p:nvPr>
        </p:nvSpPr>
        <p:spPr bwMode="gray">
          <a:xfrm>
            <a:off x="5834767" y="2952387"/>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5EC83EC1-1B09-44B2-994F-AC844F19C81B}" type="datetime'''''''''3''''''''''''''8''''''''''''''''0'">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380</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3" name="Text Placeholder 8"/>
          <p:cNvSpPr>
            <a:spLocks noGrp="1"/>
          </p:cNvSpPr>
          <p:nvPr>
            <p:custDataLst>
              <p:tags r:id="rId16"/>
            </p:custDataLst>
          </p:nvPr>
        </p:nvSpPr>
        <p:spPr bwMode="auto">
          <a:xfrm>
            <a:off x="2654851"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401B5BDD-BAD8-4B33-8AD0-2D8B31EEA3EE}" type="datetime'''''''''''''''''''''''''''''2''''''''''''0''''''''''''''09'''">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2009</a:t>
            </a:fld>
            <a:endParaRPr lang="en-US" sz="900" b="0" dirty="0">
              <a:latin typeface="Arial" charset="0"/>
              <a:ea typeface="Arial" charset="0"/>
              <a:cs typeface="Arial" charset="0"/>
              <a:sym typeface="+mn-lt"/>
            </a:endParaRPr>
          </a:p>
        </p:txBody>
      </p:sp>
      <p:sp>
        <p:nvSpPr>
          <p:cNvPr id="24" name="Text Placeholder 8"/>
          <p:cNvSpPr>
            <a:spLocks noGrp="1"/>
          </p:cNvSpPr>
          <p:nvPr>
            <p:custDataLst>
              <p:tags r:id="rId17"/>
            </p:custDataLst>
          </p:nvPr>
        </p:nvSpPr>
        <p:spPr bwMode="auto">
          <a:xfrm>
            <a:off x="2040731"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724AB501-6802-465A-B42F-79BBE7F6E6D5}" type="datetime'''''''''''''''''''''''''''2''''''''008'''''''''''">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2008</a:t>
            </a:fld>
            <a:endParaRPr lang="en-US" sz="900" b="0" dirty="0">
              <a:latin typeface="Arial" charset="0"/>
              <a:ea typeface="Arial" charset="0"/>
              <a:cs typeface="Arial" charset="0"/>
              <a:sym typeface="+mn-lt"/>
            </a:endParaRPr>
          </a:p>
        </p:txBody>
      </p:sp>
      <p:sp>
        <p:nvSpPr>
          <p:cNvPr id="25" name="Text Placeholder 8"/>
          <p:cNvSpPr>
            <a:spLocks noGrp="1"/>
          </p:cNvSpPr>
          <p:nvPr>
            <p:custDataLst>
              <p:tags r:id="rId18"/>
            </p:custDataLst>
          </p:nvPr>
        </p:nvSpPr>
        <p:spPr bwMode="gray">
          <a:xfrm>
            <a:off x="2759152" y="3481025"/>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8AE5FE6F-4F8E-4168-80CB-538848F10A97}" type="datetime'''''''''''''''''2''''''''''''''''''9''''''''''''''''5'''">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295</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6" name="Text Placeholder 8"/>
          <p:cNvSpPr>
            <a:spLocks noGrp="1"/>
          </p:cNvSpPr>
          <p:nvPr>
            <p:custDataLst>
              <p:tags r:id="rId19"/>
            </p:custDataLst>
          </p:nvPr>
        </p:nvSpPr>
        <p:spPr bwMode="gray">
          <a:xfrm>
            <a:off x="3374275" y="3466737"/>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9CF0B1C3-B38F-4078-89D5-F9345F1D0F48}" type="datetime'''''''''2''''''''''''9''7'''''''''''''''''''''''''''''">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297</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7" name="Text Placeholder 8"/>
          <p:cNvSpPr>
            <a:spLocks noGrp="1"/>
          </p:cNvSpPr>
          <p:nvPr>
            <p:custDataLst>
              <p:tags r:id="rId20"/>
            </p:custDataLst>
          </p:nvPr>
        </p:nvSpPr>
        <p:spPr bwMode="auto">
          <a:xfrm>
            <a:off x="3268970"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886DBCDA-2CBA-435D-A189-2B7188FBCF05}" type="datetime'''''''''''''''''''''2''''0''''''''''''''''''''''10'">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2010</a:t>
            </a:fld>
            <a:endParaRPr lang="en-US" sz="900" b="0" dirty="0">
              <a:latin typeface="Arial" charset="0"/>
              <a:ea typeface="Arial" charset="0"/>
              <a:cs typeface="Arial" charset="0"/>
              <a:sym typeface="+mn-lt"/>
            </a:endParaRPr>
          </a:p>
        </p:txBody>
      </p:sp>
      <p:sp>
        <p:nvSpPr>
          <p:cNvPr id="28" name="Text Placeholder 8"/>
          <p:cNvSpPr>
            <a:spLocks noGrp="1"/>
          </p:cNvSpPr>
          <p:nvPr>
            <p:custDataLst>
              <p:tags r:id="rId21"/>
            </p:custDataLst>
          </p:nvPr>
        </p:nvSpPr>
        <p:spPr bwMode="gray">
          <a:xfrm>
            <a:off x="1528906" y="3652475"/>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64A9A9E5-D091-4AD3-A6F7-E891E3813B5F}" type="datetime'2''''6''''''''''''''''''''''''''''''''''''''''''7'''''''">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267</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29" name="Text Placeholder 8"/>
          <p:cNvSpPr>
            <a:spLocks noGrp="1"/>
          </p:cNvSpPr>
          <p:nvPr>
            <p:custDataLst>
              <p:tags r:id="rId22"/>
            </p:custDataLst>
          </p:nvPr>
        </p:nvSpPr>
        <p:spPr bwMode="auto">
          <a:xfrm>
            <a:off x="1426612"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C23B57AB-CCE2-4095-8B01-7830E4F2466C}" type="datetime'''''''''''2''''0''''''''''''0''''''''7'''''''''''''">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2007</a:t>
            </a:fld>
            <a:endParaRPr lang="en-US" sz="900" b="0" dirty="0">
              <a:latin typeface="Arial" charset="0"/>
              <a:ea typeface="Arial" charset="0"/>
              <a:cs typeface="Arial" charset="0"/>
              <a:sym typeface="+mn-lt"/>
            </a:endParaRPr>
          </a:p>
        </p:txBody>
      </p:sp>
      <p:sp>
        <p:nvSpPr>
          <p:cNvPr id="30" name="Text Placeholder 8"/>
          <p:cNvSpPr>
            <a:spLocks noGrp="1"/>
          </p:cNvSpPr>
          <p:nvPr>
            <p:custDataLst>
              <p:tags r:id="rId23"/>
            </p:custDataLst>
          </p:nvPr>
        </p:nvSpPr>
        <p:spPr bwMode="gray">
          <a:xfrm>
            <a:off x="913783" y="3702481"/>
            <a:ext cx="324483" cy="159544"/>
          </a:xfrm>
          <a:prstGeom prst="rect">
            <a:avLst/>
          </a:prstGeom>
          <a:noFill/>
          <a:extLst>
            <a:ext uri="{909E8E84-426E-40DD-AFC4-6F175D3DCCD1}">
              <a14:hiddenFill xmlns:a14="http://schemas.microsoft.com/office/drawing/2010/main">
                <a:solidFill>
                  <a:scrgbClr r="0" g="0" b="0"/>
                </a:solidFill>
              </a14:hiddenFill>
            </a:ext>
          </a:extLst>
        </p:spPr>
        <p:txBody>
          <a:bodyPr vert="horz" wrap="none" lIns="19050" tIns="0" rIns="1905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r>
              <a:rPr lang="en-US" altLang="en-US" sz="1200" dirty="0">
                <a:solidFill>
                  <a:srgbClr val="FFFFFF"/>
                </a:solidFill>
                <a:latin typeface="Arial" charset="0"/>
                <a:ea typeface="Arial" charset="0"/>
                <a:cs typeface="Arial" charset="0"/>
                <a:sym typeface="+mn-lt"/>
              </a:rPr>
              <a:t> </a:t>
            </a:r>
            <a:fld id="{7EB2AA93-5D70-41A2-9959-63786180E871}" type="datetime'''''2''''''''''5''''8'''''''''''''''''''">
              <a:rPr lang="en-US" altLang="en-US" sz="1200">
                <a:solidFill>
                  <a:srgbClr val="FFFFFF"/>
                </a:solidFill>
                <a:latin typeface="Arial" charset="0"/>
                <a:ea typeface="Arial" charset="0"/>
                <a:cs typeface="Arial" charset="0"/>
                <a:sym typeface="+mn-lt"/>
              </a:rPr>
              <a:pPr marL="0" indent="0" algn="ctr" defTabSz="685800">
                <a:lnSpc>
                  <a:spcPct val="100000"/>
                </a:lnSpc>
                <a:spcBef>
                  <a:spcPct val="0"/>
                </a:spcBef>
                <a:spcAft>
                  <a:spcPct val="0"/>
                </a:spcAft>
                <a:buNone/>
                <a:defRPr/>
              </a:pPr>
              <a:t>258</a:t>
            </a:fld>
            <a:r>
              <a:rPr lang="en-US" altLang="en-US" sz="1200" dirty="0">
                <a:solidFill>
                  <a:srgbClr val="FFFFFF"/>
                </a:solidFill>
                <a:latin typeface="Arial" charset="0"/>
                <a:ea typeface="Arial" charset="0"/>
                <a:cs typeface="Arial" charset="0"/>
                <a:sym typeface="+mn-lt"/>
              </a:rPr>
              <a:t> </a:t>
            </a:r>
            <a:endParaRPr lang="en-US" sz="1200" dirty="0">
              <a:solidFill>
                <a:srgbClr val="FFFFFF"/>
              </a:solidFill>
              <a:latin typeface="Arial" charset="0"/>
              <a:ea typeface="Arial" charset="0"/>
              <a:cs typeface="Arial" charset="0"/>
              <a:sym typeface="+mn-lt"/>
            </a:endParaRPr>
          </a:p>
        </p:txBody>
      </p:sp>
      <p:sp>
        <p:nvSpPr>
          <p:cNvPr id="31" name="Text Placeholder 8"/>
          <p:cNvSpPr>
            <a:spLocks noGrp="1"/>
          </p:cNvSpPr>
          <p:nvPr>
            <p:custDataLst>
              <p:tags r:id="rId24"/>
            </p:custDataLst>
          </p:nvPr>
        </p:nvSpPr>
        <p:spPr bwMode="auto">
          <a:xfrm>
            <a:off x="812492" y="5272450"/>
            <a:ext cx="497678" cy="108347"/>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ct val="0"/>
              </a:spcBef>
              <a:spcAft>
                <a:spcPct val="0"/>
              </a:spcAft>
              <a:buNone/>
              <a:defRPr/>
            </a:pPr>
            <a:fld id="{0CA8693D-D1D3-4D6C-8E35-3FD45C244F41}" type="datetime'''''''''''''''2''''''''''''''''''''''00''''''6'">
              <a:rPr lang="en-US" altLang="en-US" sz="900" b="0">
                <a:latin typeface="Arial" charset="0"/>
                <a:ea typeface="Arial" charset="0"/>
                <a:cs typeface="Arial" charset="0"/>
                <a:sym typeface="+mn-lt"/>
              </a:rPr>
              <a:pPr marL="0" indent="0" algn="ctr" defTabSz="685800">
                <a:lnSpc>
                  <a:spcPct val="100000"/>
                </a:lnSpc>
                <a:spcBef>
                  <a:spcPct val="0"/>
                </a:spcBef>
                <a:spcAft>
                  <a:spcPct val="0"/>
                </a:spcAft>
                <a:buNone/>
                <a:defRPr/>
              </a:pPr>
              <a:t>2006</a:t>
            </a:fld>
            <a:endParaRPr lang="en-US" sz="900" b="0" dirty="0">
              <a:latin typeface="Arial" charset="0"/>
              <a:ea typeface="Arial" charset="0"/>
              <a:cs typeface="Arial" charset="0"/>
              <a:sym typeface="+mn-lt"/>
            </a:endParaRPr>
          </a:p>
        </p:txBody>
      </p:sp>
      <p:sp>
        <p:nvSpPr>
          <p:cNvPr id="33" name="Rectangle 32">
            <a:extLst>
              <a:ext uri="{FF2B5EF4-FFF2-40B4-BE49-F238E27FC236}">
                <a16:creationId xmlns:a16="http://schemas.microsoft.com/office/drawing/2014/main" id="{87169E0D-5F71-1148-9840-28E844CB15D9}"/>
              </a:ext>
            </a:extLst>
          </p:cNvPr>
          <p:cNvSpPr/>
          <p:nvPr/>
        </p:nvSpPr>
        <p:spPr>
          <a:xfrm rot="16200000" flipV="1">
            <a:off x="-183116" y="1464299"/>
            <a:ext cx="463137" cy="9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spcAft>
                <a:spcPts val="450"/>
              </a:spcAft>
              <a:defRPr/>
            </a:pPr>
            <a:endParaRPr lang="en-US" b="1" dirty="0">
              <a:solidFill>
                <a:srgbClr val="FF8200"/>
              </a:solidFill>
              <a:latin typeface="Arial" panose="020B0604020202020204" pitchFamily="34" charset="0"/>
              <a:cs typeface="Arial" panose="020B0604020202020204" pitchFamily="34" charset="0"/>
            </a:endParaRPr>
          </a:p>
        </p:txBody>
      </p:sp>
      <p:grpSp>
        <p:nvGrpSpPr>
          <p:cNvPr id="57" name="Group 56"/>
          <p:cNvGrpSpPr/>
          <p:nvPr/>
        </p:nvGrpSpPr>
        <p:grpSpPr>
          <a:xfrm>
            <a:off x="390859" y="3620656"/>
            <a:ext cx="7884528" cy="1292228"/>
            <a:chOff x="521145" y="3684540"/>
            <a:chExt cx="10512704" cy="1722971"/>
          </a:xfrm>
        </p:grpSpPr>
        <p:grpSp>
          <p:nvGrpSpPr>
            <p:cNvPr id="54" name="Group 53"/>
            <p:cNvGrpSpPr/>
            <p:nvPr/>
          </p:nvGrpSpPr>
          <p:grpSpPr>
            <a:xfrm rot="171080">
              <a:off x="521145" y="3684540"/>
              <a:ext cx="10512704" cy="1722971"/>
              <a:chOff x="521489" y="2390637"/>
              <a:chExt cx="10512704" cy="1722971"/>
            </a:xfrm>
          </p:grpSpPr>
          <p:grpSp>
            <p:nvGrpSpPr>
              <p:cNvPr id="53" name="Group 52"/>
              <p:cNvGrpSpPr/>
              <p:nvPr/>
            </p:nvGrpSpPr>
            <p:grpSpPr>
              <a:xfrm>
                <a:off x="738816" y="2390637"/>
                <a:ext cx="10295377" cy="631962"/>
                <a:chOff x="738815" y="2381113"/>
                <a:chExt cx="10295377" cy="631962"/>
              </a:xfrm>
            </p:grpSpPr>
            <p:sp>
              <p:nvSpPr>
                <p:cNvPr id="50" name="Right Arrow 49"/>
                <p:cNvSpPr/>
                <p:nvPr/>
              </p:nvSpPr>
              <p:spPr>
                <a:xfrm rot="21000388">
                  <a:off x="738815" y="2381113"/>
                  <a:ext cx="10295377" cy="631962"/>
                </a:xfrm>
                <a:prstGeom prst="rightArrow">
                  <a:avLst>
                    <a:gd name="adj1" fmla="val 50000"/>
                    <a:gd name="adj2" fmla="val 74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52" name="TextBox 51"/>
                <p:cNvSpPr txBox="1"/>
                <p:nvPr/>
              </p:nvSpPr>
              <p:spPr>
                <a:xfrm rot="21011458">
                  <a:off x="4834683" y="2451865"/>
                  <a:ext cx="2603576" cy="400110"/>
                </a:xfrm>
                <a:prstGeom prst="rect">
                  <a:avLst/>
                </a:prstGeom>
                <a:noFill/>
              </p:spPr>
              <p:txBody>
                <a:bodyPr wrap="square" rtlCol="0">
                  <a:spAutoFit/>
                </a:bodyPr>
                <a:lstStyle/>
                <a:p>
                  <a:pPr algn="ctr" defTabSz="685800">
                    <a:defRPr/>
                  </a:pPr>
                  <a:r>
                    <a:rPr lang="en-US" sz="1350" b="1" dirty="0">
                      <a:solidFill>
                        <a:srgbClr val="FFFFFF"/>
                      </a:solidFill>
                      <a:latin typeface="Arial" charset="0"/>
                      <a:ea typeface="Arial" charset="0"/>
                      <a:cs typeface="Arial" charset="0"/>
                    </a:rPr>
                    <a:t>+5% CAGR</a:t>
                  </a:r>
                </a:p>
              </p:txBody>
            </p:sp>
          </p:grpSp>
          <p:sp>
            <p:nvSpPr>
              <p:cNvPr id="51" name="Rectangle 50"/>
              <p:cNvSpPr/>
              <p:nvPr/>
            </p:nvSpPr>
            <p:spPr>
              <a:xfrm rot="21428920">
                <a:off x="521489" y="3168538"/>
                <a:ext cx="348452" cy="94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
          <p:nvSpPr>
            <p:cNvPr id="56" name="Triangle 55"/>
            <p:cNvSpPr/>
            <p:nvPr/>
          </p:nvSpPr>
          <p:spPr>
            <a:xfrm rot="16200000">
              <a:off x="856543" y="4767851"/>
              <a:ext cx="235390" cy="235389"/>
            </a:xfrm>
            <a:prstGeom prst="triangle">
              <a:avLst>
                <a:gd name="adj" fmla="val 8845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grpSp>
    </p:spTree>
    <p:extLst>
      <p:ext uri="{BB962C8B-B14F-4D97-AF65-F5344CB8AC3E}">
        <p14:creationId xmlns:p14="http://schemas.microsoft.com/office/powerpoint/2010/main" val="1185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10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1000"/>
                                        <p:tgtEl>
                                          <p:spTgt spid="2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1" decel="50000" fill="hold" nodeType="click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1000" fill="hold"/>
                                        <p:tgtEl>
                                          <p:spTgt spid="57"/>
                                        </p:tgtEl>
                                        <p:attrNameLst>
                                          <p:attrName>ppt_x</p:attrName>
                                        </p:attrNameLst>
                                      </p:cBhvr>
                                      <p:tavLst>
                                        <p:tav tm="0">
                                          <p:val>
                                            <p:strVal val="#ppt_x"/>
                                          </p:val>
                                        </p:tav>
                                        <p:tav tm="100000">
                                          <p:val>
                                            <p:strVal val="#ppt_x"/>
                                          </p:val>
                                        </p:tav>
                                      </p:tavLst>
                                    </p:anim>
                                    <p:anim calcmode="lin" valueType="num">
                                      <p:cBhvr additive="base">
                                        <p:cTn id="88" dur="1000" fill="hold"/>
                                        <p:tgtEl>
                                          <p:spTgt spid="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92" y="1658637"/>
            <a:ext cx="4319372" cy="424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7"/>
          <p:cNvSpPr>
            <a:spLocks noGrp="1"/>
          </p:cNvSpPr>
          <p:nvPr>
            <p:ph type="body" sz="quarter" idx="11"/>
          </p:nvPr>
        </p:nvSpPr>
        <p:spPr>
          <a:xfrm>
            <a:off x="2939142" y="5794654"/>
            <a:ext cx="5756375" cy="370435"/>
          </a:xfrm>
        </p:spPr>
        <p:txBody>
          <a:bodyPr/>
          <a:lstStyle/>
          <a:p>
            <a:r>
              <a:rPr lang="en-US" dirty="0"/>
              <a:t> </a:t>
            </a:r>
          </a:p>
        </p:txBody>
      </p:sp>
      <p:sp>
        <p:nvSpPr>
          <p:cNvPr id="9" name="Text Placeholder 8"/>
          <p:cNvSpPr>
            <a:spLocks noGrp="1"/>
          </p:cNvSpPr>
          <p:nvPr>
            <p:ph type="body" sz="quarter" idx="12"/>
          </p:nvPr>
        </p:nvSpPr>
        <p:spPr>
          <a:xfrm>
            <a:off x="2939142" y="6165090"/>
            <a:ext cx="5756374" cy="357432"/>
          </a:xfrm>
        </p:spPr>
        <p:txBody>
          <a:bodyPr/>
          <a:lstStyle/>
          <a:p>
            <a:r>
              <a:rPr lang="en-US" dirty="0"/>
              <a:t> </a:t>
            </a:r>
          </a:p>
        </p:txBody>
      </p:sp>
      <p:sp>
        <p:nvSpPr>
          <p:cNvPr id="40" name="Title 4"/>
          <p:cNvSpPr txBox="1">
            <a:spLocks/>
          </p:cNvSpPr>
          <p:nvPr/>
        </p:nvSpPr>
        <p:spPr>
          <a:xfrm>
            <a:off x="337466" y="705204"/>
            <a:ext cx="8358050"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t>Promoting your article</a:t>
            </a:r>
          </a:p>
        </p:txBody>
      </p:sp>
      <p:sp>
        <p:nvSpPr>
          <p:cNvPr id="55" name="Content Placeholder 5"/>
          <p:cNvSpPr>
            <a:spLocks noGrp="1"/>
          </p:cNvSpPr>
          <p:nvPr>
            <p:ph idx="1"/>
          </p:nvPr>
        </p:nvSpPr>
        <p:spPr>
          <a:xfrm>
            <a:off x="337466" y="1618673"/>
            <a:ext cx="5713710" cy="3417455"/>
          </a:xfrm>
        </p:spPr>
        <p:txBody>
          <a:bodyPr>
            <a:noAutofit/>
          </a:bodyPr>
          <a:lstStyle/>
          <a:p>
            <a:pPr>
              <a:buClr>
                <a:schemeClr val="tx2"/>
              </a:buClr>
              <a:buSzPct val="150000"/>
            </a:pPr>
            <a:r>
              <a:rPr lang="en-GB" sz="2400" b="1" dirty="0"/>
              <a:t>1. Conferences</a:t>
            </a:r>
          </a:p>
          <a:p>
            <a:pPr marL="342900" indent="-342900">
              <a:buClr>
                <a:schemeClr val="tx2"/>
              </a:buClr>
              <a:buSzPct val="150000"/>
              <a:buFont typeface="Wingdings" panose="05000000000000000000" pitchFamily="2" charset="2"/>
              <a:buChar char="§"/>
            </a:pPr>
            <a:r>
              <a:rPr lang="en-GB" dirty="0"/>
              <a:t>Prepare to network</a:t>
            </a:r>
          </a:p>
          <a:p>
            <a:pPr marL="342900" indent="-342900">
              <a:buClr>
                <a:schemeClr val="tx2"/>
              </a:buClr>
              <a:buSzPct val="150000"/>
              <a:buFont typeface="Wingdings" panose="05000000000000000000" pitchFamily="2" charset="2"/>
              <a:buChar char="§"/>
            </a:pPr>
            <a:r>
              <a:rPr lang="en-GB" dirty="0"/>
              <a:t>Also connect online</a:t>
            </a:r>
          </a:p>
          <a:p>
            <a:pPr marL="342900" indent="-342900">
              <a:buClr>
                <a:schemeClr val="tx2"/>
              </a:buClr>
              <a:buSzPct val="150000"/>
              <a:buFont typeface="Wingdings" panose="05000000000000000000" pitchFamily="2" charset="2"/>
              <a:buChar char="§"/>
            </a:pPr>
            <a:r>
              <a:rPr lang="en-GB" dirty="0"/>
              <a:t>Online poster</a:t>
            </a:r>
          </a:p>
          <a:p>
            <a:pPr marL="342900" indent="-342900">
              <a:buClr>
                <a:schemeClr val="tx2"/>
              </a:buClr>
              <a:buSzPct val="150000"/>
              <a:buFont typeface="Wingdings" panose="05000000000000000000" pitchFamily="2" charset="2"/>
              <a:buChar char="§"/>
            </a:pPr>
            <a:endParaRPr lang="en-GB" dirty="0"/>
          </a:p>
          <a:p>
            <a:pPr>
              <a:buClr>
                <a:schemeClr val="tx2"/>
              </a:buClr>
              <a:buSzPct val="150000"/>
            </a:pPr>
            <a:r>
              <a:rPr lang="en-GB" sz="2400" b="1" dirty="0"/>
              <a:t>2. Media relations</a:t>
            </a:r>
          </a:p>
          <a:p>
            <a:pPr marL="342900" indent="-342900">
              <a:buClr>
                <a:schemeClr val="tx2"/>
              </a:buClr>
              <a:buSzPct val="150000"/>
              <a:buFont typeface="Wingdings" panose="05000000000000000000" pitchFamily="2" charset="2"/>
              <a:buChar char="§"/>
            </a:pPr>
            <a:r>
              <a:rPr lang="en-GB" dirty="0"/>
              <a:t>Research statement</a:t>
            </a:r>
          </a:p>
          <a:p>
            <a:pPr marL="342900" indent="-342900">
              <a:buClr>
                <a:schemeClr val="tx2"/>
              </a:buClr>
              <a:buSzPct val="150000"/>
              <a:buFont typeface="Wingdings" panose="05000000000000000000" pitchFamily="2" charset="2"/>
              <a:buChar char="§"/>
            </a:pPr>
            <a:r>
              <a:rPr lang="en-GB" dirty="0"/>
              <a:t>Your institution’s communication’s channels</a:t>
            </a:r>
          </a:p>
          <a:p>
            <a:pPr marL="342900" indent="-342900">
              <a:buClr>
                <a:schemeClr val="tx2"/>
              </a:buClr>
              <a:buSzPct val="150000"/>
              <a:buFont typeface="Wingdings" panose="05000000000000000000" pitchFamily="2" charset="2"/>
              <a:buChar char="§"/>
            </a:pPr>
            <a:r>
              <a:rPr lang="en-GB" dirty="0"/>
              <a:t>Contact your editor or you can send an email to: </a:t>
            </a:r>
            <a:r>
              <a:rPr lang="en-GB" dirty="0">
                <a:solidFill>
                  <a:srgbClr val="007398"/>
                </a:solidFill>
              </a:rPr>
              <a:t>researchcomm@elsevier.com</a:t>
            </a:r>
          </a:p>
          <a:p>
            <a:pPr>
              <a:buClr>
                <a:schemeClr val="tx2"/>
              </a:buClr>
              <a:buSzPct val="150000"/>
            </a:pPr>
            <a:br>
              <a:rPr lang="en-GB" dirty="0"/>
            </a:br>
            <a:endParaRPr lang="en-GB" dirty="0"/>
          </a:p>
          <a:p>
            <a:pPr marL="342900" indent="-342900">
              <a:buClr>
                <a:schemeClr val="tx2"/>
              </a:buClr>
              <a:buSzPct val="150000"/>
              <a:buFont typeface="Wingdings" panose="05000000000000000000" pitchFamily="2" charset="2"/>
              <a:buChar char="§"/>
            </a:pPr>
            <a:endParaRPr lang="en-GB" dirty="0"/>
          </a:p>
        </p:txBody>
      </p:sp>
      <p:pic>
        <p:nvPicPr>
          <p:cNvPr id="2" name="Picture 1">
            <a:extLst>
              <a:ext uri="{FF2B5EF4-FFF2-40B4-BE49-F238E27FC236}">
                <a16:creationId xmlns:a16="http://schemas.microsoft.com/office/drawing/2014/main" id="{AEE2EB0A-5F24-45B0-AF7A-D21D0681E659}"/>
              </a:ext>
            </a:extLst>
          </p:cNvPr>
          <p:cNvPicPr>
            <a:picLocks noChangeAspect="1"/>
          </p:cNvPicPr>
          <p:nvPr/>
        </p:nvPicPr>
        <p:blipFill>
          <a:blip r:embed="rId4"/>
          <a:stretch>
            <a:fillRect/>
          </a:stretch>
        </p:blipFill>
        <p:spPr>
          <a:xfrm>
            <a:off x="3439767" y="1672066"/>
            <a:ext cx="5524500" cy="3743325"/>
          </a:xfrm>
          <a:prstGeom prst="rect">
            <a:avLst/>
          </a:prstGeom>
        </p:spPr>
      </p:pic>
    </p:spTree>
    <p:extLst>
      <p:ext uri="{BB962C8B-B14F-4D97-AF65-F5344CB8AC3E}">
        <p14:creationId xmlns:p14="http://schemas.microsoft.com/office/powerpoint/2010/main" val="33261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8229600" cy="1143000"/>
          </a:xfrm>
        </p:spPr>
        <p:txBody>
          <a:bodyPr>
            <a:normAutofit/>
          </a:bodyPr>
          <a:lstStyle/>
          <a:p>
            <a:r>
              <a:rPr lang="en-US" altLang="zh-CN" sz="2400" i="1" dirty="0" err="1"/>
              <a:t>Mendeley</a:t>
            </a:r>
            <a:r>
              <a:rPr lang="zh-CN" altLang="en-US" sz="2400" i="1" dirty="0"/>
              <a:t>帮助研究人员展示成果提升影响力</a:t>
            </a:r>
            <a:br>
              <a:rPr lang="en-US" altLang="zh-CN" sz="2400" i="1" dirty="0"/>
            </a:br>
            <a:endParaRPr lang="en-US" sz="2400" i="1"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135852"/>
            <a:ext cx="3947597" cy="4953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35852"/>
            <a:ext cx="4302323" cy="5029200"/>
          </a:xfrm>
          <a:prstGeom prst="rect">
            <a:avLst/>
          </a:prstGeom>
        </p:spPr>
      </p:pic>
      <p:sp>
        <p:nvSpPr>
          <p:cNvPr id="5" name="TextBox 4"/>
          <p:cNvSpPr txBox="1"/>
          <p:nvPr/>
        </p:nvSpPr>
        <p:spPr>
          <a:xfrm>
            <a:off x="1066800" y="762000"/>
            <a:ext cx="2286000" cy="338554"/>
          </a:xfrm>
          <a:prstGeom prst="rect">
            <a:avLst/>
          </a:prstGeom>
          <a:noFill/>
        </p:spPr>
        <p:txBody>
          <a:bodyPr wrap="square" rtlCol="0">
            <a:spAutoFit/>
          </a:bodyPr>
          <a:lstStyle/>
          <a:p>
            <a:r>
              <a:rPr lang="zh-CN" altLang="en-US" sz="1600" dirty="0"/>
              <a:t>展示研究成果</a:t>
            </a:r>
            <a:endParaRPr lang="en-US" sz="1600" dirty="0"/>
          </a:p>
        </p:txBody>
      </p:sp>
      <p:sp>
        <p:nvSpPr>
          <p:cNvPr id="12" name="TextBox 11"/>
          <p:cNvSpPr txBox="1"/>
          <p:nvPr/>
        </p:nvSpPr>
        <p:spPr>
          <a:xfrm>
            <a:off x="5638800" y="729734"/>
            <a:ext cx="2286000" cy="338554"/>
          </a:xfrm>
          <a:prstGeom prst="rect">
            <a:avLst/>
          </a:prstGeom>
          <a:noFill/>
        </p:spPr>
        <p:txBody>
          <a:bodyPr wrap="square" rtlCol="0">
            <a:spAutoFit/>
          </a:bodyPr>
          <a:lstStyle/>
          <a:p>
            <a:r>
              <a:rPr lang="zh-CN" altLang="en-US" sz="1600" dirty="0"/>
              <a:t>评估影响力</a:t>
            </a:r>
            <a:endParaRPr lang="en-US" sz="1600" dirty="0"/>
          </a:p>
        </p:txBody>
      </p:sp>
    </p:spTree>
    <p:extLst>
      <p:ext uri="{BB962C8B-B14F-4D97-AF65-F5344CB8AC3E}">
        <p14:creationId xmlns:p14="http://schemas.microsoft.com/office/powerpoint/2010/main" val="1552742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6070"/>
            <a:ext cx="9144000" cy="3885860"/>
          </a:xfrm>
          <a:prstGeom prst="rect">
            <a:avLst/>
          </a:prstGeom>
        </p:spPr>
      </p:pic>
      <p:sp>
        <p:nvSpPr>
          <p:cNvPr id="3" name="Donut 5"/>
          <p:cNvSpPr/>
          <p:nvPr/>
        </p:nvSpPr>
        <p:spPr>
          <a:xfrm>
            <a:off x="2553579" y="1810293"/>
            <a:ext cx="1610458"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331086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9259"/>
            <a:ext cx="9144000" cy="3879482"/>
          </a:xfrm>
          <a:prstGeom prst="rect">
            <a:avLst/>
          </a:prstGeom>
        </p:spPr>
      </p:pic>
      <p:sp>
        <p:nvSpPr>
          <p:cNvPr id="3" name="Donut 5"/>
          <p:cNvSpPr/>
          <p:nvPr/>
        </p:nvSpPr>
        <p:spPr>
          <a:xfrm>
            <a:off x="3513553" y="2623624"/>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244828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31" y="1387867"/>
            <a:ext cx="9144000" cy="4082265"/>
          </a:xfrm>
          <a:prstGeom prst="rect">
            <a:avLst/>
          </a:prstGeom>
        </p:spPr>
      </p:pic>
      <p:sp>
        <p:nvSpPr>
          <p:cNvPr id="3" name="Donut 5"/>
          <p:cNvSpPr/>
          <p:nvPr/>
        </p:nvSpPr>
        <p:spPr>
          <a:xfrm>
            <a:off x="6286733" y="382283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7500937" y="154433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346857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39708"/>
            <a:ext cx="9144000" cy="3978584"/>
          </a:xfrm>
          <a:prstGeom prst="rect">
            <a:avLst/>
          </a:prstGeom>
        </p:spPr>
      </p:pic>
      <p:sp>
        <p:nvSpPr>
          <p:cNvPr id="3" name="Donut 5"/>
          <p:cNvSpPr/>
          <p:nvPr/>
        </p:nvSpPr>
        <p:spPr>
          <a:xfrm>
            <a:off x="7620858" y="178381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6281057" y="150470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extLst>
      <p:ext uri="{BB962C8B-B14F-4D97-AF65-F5344CB8AC3E}">
        <p14:creationId xmlns:p14="http://schemas.microsoft.com/office/powerpoint/2010/main" val="16816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2"/>
          </p:cNvPr>
          <p:cNvSpPr>
            <a:spLocks noGrp="1"/>
          </p:cNvSpPr>
          <p:nvPr>
            <p:ph type="title"/>
          </p:nvPr>
        </p:nvSpPr>
        <p:spPr bwMode="auto">
          <a:xfrm>
            <a:off x="165652"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或在</a:t>
            </a: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中进行文献的阅读和管理</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850" y="374650"/>
            <a:ext cx="29622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1166368" y="2613062"/>
            <a:ext cx="1245392"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nvGrpSpPr>
          <p:cNvPr id="9" name="Group 8"/>
          <p:cNvGrpSpPr/>
          <p:nvPr/>
        </p:nvGrpSpPr>
        <p:grpSpPr>
          <a:xfrm>
            <a:off x="0" y="1649050"/>
            <a:ext cx="9036496" cy="4995649"/>
            <a:chOff x="0" y="1649050"/>
            <a:chExt cx="9036496" cy="4995649"/>
          </a:xfrm>
        </p:grpSpPr>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2"/>
            <p:cNvGrpSpPr>
              <a:grpSpLocks/>
            </p:cNvGrpSpPr>
            <p:nvPr/>
          </p:nvGrpSpPr>
          <p:grpSpPr bwMode="auto">
            <a:xfrm>
              <a:off x="3068695" y="4080377"/>
              <a:ext cx="4383625" cy="1085850"/>
              <a:chOff x="0" y="0"/>
              <a:chExt cx="2043090" cy="1087388"/>
            </a:xfrm>
            <a:solidFill>
              <a:srgbClr val="A40B24"/>
            </a:solidFill>
          </p:grpSpPr>
          <p:sp>
            <p:nvSpPr>
              <p:cNvPr id="11" name="AutoShape 13"/>
              <p:cNvSpPr>
                <a:spLocks/>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charset="0"/>
                  <a:cs typeface="Georgia" charset="0"/>
                  <a:sym typeface="Georgia" charset="0"/>
                </a:endParaRPr>
              </a:p>
            </p:txBody>
          </p:sp>
          <p:sp>
            <p:nvSpPr>
              <p:cNvPr id="12" name="AutoShape 14"/>
              <p:cNvSpPr>
                <a:spLocks/>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dirty="0">
                    <a:solidFill>
                      <a:srgbClr val="FFFFFF"/>
                    </a:solidFill>
                    <a:latin typeface="微軟正黑體" panose="020B0604030504040204" pitchFamily="34" charset="-120"/>
                    <a:ea typeface="微軟正黑體" panose="020B0604030504040204" pitchFamily="34" charset="-120"/>
                    <a:cs typeface="Arial" charset="0"/>
                    <a:sym typeface="Arial" charset="0"/>
                  </a:rPr>
                  <a:t>双击加入的词条，便可自动下载，并跳转至全文阅读页面</a:t>
                </a:r>
                <a:endParaRPr lang="en-US" dirty="0">
                  <a:solidFill>
                    <a:srgbClr val="FFFFFF"/>
                  </a:solidFill>
                  <a:latin typeface="微軟正黑體" panose="020B0604030504040204" pitchFamily="34" charset="-120"/>
                  <a:ea typeface="微軟正黑體" panose="020B0604030504040204" pitchFamily="34" charset="-120"/>
                  <a:cs typeface="Arial" charset="0"/>
                  <a:sym typeface="Arial"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a:extLst/>
          </p:spPr>
          <p:txBody>
            <a:bodyPr vert="horz" wrap="square" lIns="45719" tIns="45719" rIns="45719" bIns="45719" numCol="1" rtlCol="0" anchor="ctr" anchorCtr="0" compatLnSpc="1">
              <a:prstTxWarp prst="textNoShape">
                <a:avLst/>
              </a:prstTxWarp>
            </a:bodyP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grpSp>
    </p:spTree>
    <p:extLst>
      <p:ext uri="{BB962C8B-B14F-4D97-AF65-F5344CB8AC3E}">
        <p14:creationId xmlns:p14="http://schemas.microsoft.com/office/powerpoint/2010/main" val="326873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
            <a:hlinkClick r:id="rId3"/>
          </p:cNvPr>
          <p:cNvSpPr>
            <a:spLocks noGrp="1"/>
          </p:cNvSpPr>
          <p:nvPr>
            <p:ph type="title"/>
          </p:nvPr>
        </p:nvSpPr>
        <p:spPr bwMode="auto">
          <a:xfrm>
            <a:off x="169168" y="19776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a:solidFill>
                  <a:srgbClr val="A40B24"/>
                </a:solidFill>
                <a:latin typeface="微软雅黑" panose="020B0503020204020204" pitchFamily="34" charset="-122"/>
                <a:ea typeface="微软雅黑" panose="020B0503020204020204" pitchFamily="34" charset="-122"/>
                <a:cs typeface="Georgia" charset="0"/>
                <a:sym typeface="Georgia" charset="0"/>
              </a:rPr>
              <a:t>Mendeley</a:t>
            </a:r>
            <a:r>
              <a:rPr lang="zh-CN" altLang="en-US" sz="2600" dirty="0">
                <a:solidFill>
                  <a:srgbClr val="A40B24"/>
                </a:solidFill>
                <a:latin typeface="微软雅黑" panose="020B0503020204020204" pitchFamily="34" charset="-122"/>
                <a:ea typeface="微软雅黑" panose="020B0503020204020204" pitchFamily="34" charset="-122"/>
                <a:cs typeface="Georgia" charset="0"/>
                <a:sym typeface="Georgia" charset="0"/>
              </a:rPr>
              <a:t>中进行文献阅读，标注和评论。以及查看文献的书目信息</a:t>
            </a:r>
            <a:endParaRPr lang="en-US" dirty="0">
              <a:solidFill>
                <a:srgbClr val="A40B24"/>
              </a:solidFill>
              <a:latin typeface="微软雅黑" panose="020B0503020204020204" pitchFamily="34" charset="-122"/>
              <a:ea typeface="微软雅黑" panose="020B0503020204020204" pitchFamily="34" charset="-122"/>
              <a:cs typeface="Arial" charset="0"/>
              <a:sym typeface="Arial"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headEnd/>
            <a:tailE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613403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ctr"/>
            <a:r>
              <a:rPr lang="en-US" dirty="0"/>
              <a:t>THANK YOU</a:t>
            </a:r>
          </a:p>
        </p:txBody>
      </p:sp>
    </p:spTree>
    <p:extLst>
      <p:ext uri="{BB962C8B-B14F-4D97-AF65-F5344CB8AC3E}">
        <p14:creationId xmlns:p14="http://schemas.microsoft.com/office/powerpoint/2010/main" val="201333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p:cNvPr>
          <p:cNvSpPr txBox="1">
            <a:spLocks/>
          </p:cNvSpPr>
          <p:nvPr/>
        </p:nvSpPr>
        <p:spPr>
          <a:xfrm>
            <a:off x="191227" y="1351546"/>
            <a:ext cx="5485349" cy="526193"/>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rgbClr val="007398"/>
                </a:solidFill>
                <a:effectLst/>
                <a:uLnTx/>
                <a:uFillTx/>
                <a:latin typeface="Arial" panose="020B0604020202020204" pitchFamily="34" charset="0"/>
                <a:ea typeface="+mj-ea"/>
                <a:cs typeface="Arial" panose="020B0604020202020204" pitchFamily="34" charset="0"/>
              </a:rPr>
              <a:t>Our journals are ranking highly in every field</a:t>
            </a:r>
          </a:p>
        </p:txBody>
      </p:sp>
      <p:grpSp>
        <p:nvGrpSpPr>
          <p:cNvPr id="78" name="Group 77"/>
          <p:cNvGrpSpPr/>
          <p:nvPr/>
        </p:nvGrpSpPr>
        <p:grpSpPr>
          <a:xfrm>
            <a:off x="348925" y="2025795"/>
            <a:ext cx="3941037" cy="3778628"/>
            <a:chOff x="465233" y="1558060"/>
            <a:chExt cx="5254716" cy="5038171"/>
          </a:xfrm>
        </p:grpSpPr>
        <p:sp>
          <p:nvSpPr>
            <p:cNvPr id="6" name="TextBox 5"/>
            <p:cNvSpPr txBox="1"/>
            <p:nvPr/>
          </p:nvSpPr>
          <p:spPr>
            <a:xfrm>
              <a:off x="481794" y="6103788"/>
              <a:ext cx="4262724" cy="492443"/>
            </a:xfrm>
            <a:prstGeom prst="rect">
              <a:avLst/>
            </a:prstGeom>
            <a:noFill/>
          </p:spPr>
          <p:txBody>
            <a:bodyPr wrap="square" rtlCol="0">
              <a:spAutoFit/>
            </a:bodyPr>
            <a:lstStyle>
              <a:defPPr>
                <a:defRPr lang="en-US"/>
              </a:defPPr>
              <a:lvl1pPr lvl="0">
                <a:defRPr kumimoji="0" sz="12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Journal ranking by </a:t>
              </a:r>
              <a:r>
                <a:rPr kumimoji="0" lang="en-GB" sz="900" b="0" i="0" u="none" strike="noStrike" kern="0" cap="none" spc="0" normalizeH="0" baseline="0" noProof="0" dirty="0" err="1">
                  <a:ln>
                    <a:noFill/>
                  </a:ln>
                  <a:solidFill>
                    <a:srgbClr val="FFFFFF">
                      <a:lumMod val="50000"/>
                    </a:srgbClr>
                  </a:solidFill>
                  <a:effectLst/>
                  <a:uLnTx/>
                  <a:uFillTx/>
                  <a:latin typeface="Arial" charset="0"/>
                  <a:ea typeface="Arial" charset="0"/>
                  <a:cs typeface="Arial" charset="0"/>
                </a:rPr>
                <a:t>CiteScore</a:t>
              </a:r>
              <a:r>
                <a:rPr kumimoji="0" lang="en-GB"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 across 330 subjects </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per Scopus Metrics database; source: Scopus data (2016)</a:t>
              </a:r>
            </a:p>
          </p:txBody>
        </p:sp>
        <p:sp>
          <p:nvSpPr>
            <p:cNvPr id="14" name="Rectangle 13"/>
            <p:cNvSpPr/>
            <p:nvPr/>
          </p:nvSpPr>
          <p:spPr>
            <a:xfrm>
              <a:off x="465233" y="1558060"/>
              <a:ext cx="3323987" cy="40010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53565A">
                      <a:lumMod val="50000"/>
                    </a:srgbClr>
                  </a:solidFill>
                  <a:effectLst/>
                  <a:uLnTx/>
                  <a:uFillTx/>
                  <a:latin typeface="Arial" charset="0"/>
                  <a:ea typeface="Arial" charset="0"/>
                  <a:cs typeface="Arial" charset="0"/>
                </a:rPr>
                <a:t>Journal ranking—</a:t>
              </a:r>
              <a:r>
                <a:rPr kumimoji="0" lang="en-GB" sz="1350" b="1" i="0" u="none" strike="noStrike" kern="1200" cap="none" spc="0" normalizeH="0" baseline="0" noProof="0" dirty="0" err="1">
                  <a:ln>
                    <a:noFill/>
                  </a:ln>
                  <a:solidFill>
                    <a:srgbClr val="53565A">
                      <a:lumMod val="50000"/>
                    </a:srgbClr>
                  </a:solidFill>
                  <a:effectLst/>
                  <a:uLnTx/>
                  <a:uFillTx/>
                  <a:latin typeface="Arial" charset="0"/>
                  <a:ea typeface="Arial" charset="0"/>
                  <a:cs typeface="Arial" charset="0"/>
                </a:rPr>
                <a:t>Citescore</a:t>
              </a:r>
              <a:r>
                <a:rPr kumimoji="0" lang="en-GB" sz="1350" b="1" i="0" u="none" strike="noStrike" kern="1200" cap="none" spc="0" normalizeH="0" baseline="0" noProof="0" dirty="0">
                  <a:ln>
                    <a:noFill/>
                  </a:ln>
                  <a:solidFill>
                    <a:srgbClr val="53565A">
                      <a:lumMod val="50000"/>
                    </a:srgbClr>
                  </a:solidFill>
                  <a:effectLst/>
                  <a:uLnTx/>
                  <a:uFillTx/>
                  <a:latin typeface="Arial" charset="0"/>
                  <a:ea typeface="Arial" charset="0"/>
                  <a:cs typeface="Arial" charset="0"/>
                </a:rPr>
                <a:t> </a:t>
              </a:r>
              <a:endParaRPr kumimoji="0" lang="en-GB" sz="1500" b="1" i="0" u="none" strike="noStrike" kern="1200" cap="none" spc="0" normalizeH="0" baseline="0" noProof="0" dirty="0">
                <a:ln>
                  <a:noFill/>
                </a:ln>
                <a:solidFill>
                  <a:srgbClr val="53565A">
                    <a:lumMod val="50000"/>
                  </a:srgbClr>
                </a:solidFill>
                <a:effectLst/>
                <a:uLnTx/>
                <a:uFillTx/>
                <a:latin typeface="Arial" charset="0"/>
                <a:ea typeface="Arial" charset="0"/>
                <a:cs typeface="Arial" charset="0"/>
              </a:endParaRPr>
            </a:p>
          </p:txBody>
        </p:sp>
        <p:sp>
          <p:nvSpPr>
            <p:cNvPr id="15" name="TextBox 14"/>
            <p:cNvSpPr txBox="1"/>
            <p:nvPr/>
          </p:nvSpPr>
          <p:spPr>
            <a:xfrm>
              <a:off x="568581" y="2460927"/>
              <a:ext cx="2044575" cy="307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Share of top–10% journals</a:t>
              </a:r>
            </a:p>
          </p:txBody>
        </p:sp>
        <p:grpSp>
          <p:nvGrpSpPr>
            <p:cNvPr id="27" name="Group 26"/>
            <p:cNvGrpSpPr/>
            <p:nvPr/>
          </p:nvGrpSpPr>
          <p:grpSpPr>
            <a:xfrm>
              <a:off x="560419" y="3202152"/>
              <a:ext cx="2424351" cy="1644686"/>
              <a:chOff x="443637" y="3012603"/>
              <a:chExt cx="2158511" cy="1644686"/>
            </a:xfrm>
          </p:grpSpPr>
          <p:grpSp>
            <p:nvGrpSpPr>
              <p:cNvPr id="20" name="Group 19"/>
              <p:cNvGrpSpPr/>
              <p:nvPr/>
            </p:nvGrpSpPr>
            <p:grpSpPr>
              <a:xfrm>
                <a:off x="514349" y="3362325"/>
                <a:ext cx="1990585" cy="1294964"/>
                <a:chOff x="642937" y="3362325"/>
                <a:chExt cx="1654499" cy="1076325"/>
              </a:xfrm>
            </p:grpSpPr>
            <p:sp>
              <p:nvSpPr>
                <p:cNvPr id="16" name="Rectangle 15"/>
                <p:cNvSpPr/>
                <p:nvPr/>
              </p:nvSpPr>
              <p:spPr>
                <a:xfrm>
                  <a:off x="642937" y="3362325"/>
                  <a:ext cx="377179" cy="10763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p:cNvSpPr/>
                <p:nvPr/>
              </p:nvSpPr>
              <p:spPr>
                <a:xfrm>
                  <a:off x="1068710" y="3967163"/>
                  <a:ext cx="377179" cy="4714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p:cNvSpPr/>
                <p:nvPr/>
              </p:nvSpPr>
              <p:spPr>
                <a:xfrm>
                  <a:off x="1494483" y="4043363"/>
                  <a:ext cx="377179" cy="3952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1" name="TextBox 20"/>
              <p:cNvSpPr txBox="1"/>
              <p:nvPr/>
            </p:nvSpPr>
            <p:spPr>
              <a:xfrm>
                <a:off x="443637" y="3012603"/>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32%</a:t>
                </a:r>
              </a:p>
            </p:txBody>
          </p:sp>
          <p:sp>
            <p:nvSpPr>
              <p:cNvPr id="22" name="TextBox 21"/>
              <p:cNvSpPr txBox="1"/>
              <p:nvPr/>
            </p:nvSpPr>
            <p:spPr>
              <a:xfrm>
                <a:off x="955899" y="3722907"/>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3565A"/>
                    </a:solidFill>
                    <a:effectLst/>
                    <a:uLnTx/>
                    <a:uFillTx/>
                    <a:latin typeface="Arial" charset="0"/>
                    <a:ea typeface="Arial" charset="0"/>
                    <a:cs typeface="Arial" charset="0"/>
                  </a:rPr>
                  <a:t>14%</a:t>
                </a:r>
                <a:endPar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23" name="TextBox 22"/>
              <p:cNvSpPr txBox="1"/>
              <p:nvPr/>
            </p:nvSpPr>
            <p:spPr>
              <a:xfrm>
                <a:off x="1468453" y="3832089"/>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12%</a:t>
                </a:r>
              </a:p>
            </p:txBody>
          </p:sp>
          <p:sp>
            <p:nvSpPr>
              <p:cNvPr id="24" name="TextBox 23"/>
              <p:cNvSpPr txBox="1"/>
              <p:nvPr/>
            </p:nvSpPr>
            <p:spPr>
              <a:xfrm>
                <a:off x="1988903" y="4165475"/>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a:t>
                </a:r>
              </a:p>
            </p:txBody>
          </p:sp>
        </p:grpSp>
        <p:sp>
          <p:nvSpPr>
            <p:cNvPr id="25" name="TextBox 24"/>
            <p:cNvSpPr txBox="1"/>
            <p:nvPr/>
          </p:nvSpPr>
          <p:spPr>
            <a:xfrm>
              <a:off x="557713" y="4846838"/>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26" name="TextBox 25"/>
            <p:cNvSpPr txBox="1"/>
            <p:nvPr/>
          </p:nvSpPr>
          <p:spPr>
            <a:xfrm>
              <a:off x="1108481"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28" name="TextBox 27"/>
            <p:cNvSpPr txBox="1"/>
            <p:nvPr/>
          </p:nvSpPr>
          <p:spPr>
            <a:xfrm>
              <a:off x="1668626"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29" name="TextBox 28"/>
            <p:cNvSpPr txBox="1"/>
            <p:nvPr/>
          </p:nvSpPr>
          <p:spPr>
            <a:xfrm>
              <a:off x="2261012"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sp>
          <p:nvSpPr>
            <p:cNvPr id="30" name="TextBox 29"/>
            <p:cNvSpPr txBox="1"/>
            <p:nvPr/>
          </p:nvSpPr>
          <p:spPr>
            <a:xfrm>
              <a:off x="3148346" y="2460927"/>
              <a:ext cx="2571603"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Subjects with top rank </a:t>
              </a:r>
              <a:b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b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(All Science Journal Classification)</a:t>
              </a:r>
            </a:p>
          </p:txBody>
        </p:sp>
        <p:grpSp>
          <p:nvGrpSpPr>
            <p:cNvPr id="31" name="Group 30"/>
            <p:cNvGrpSpPr/>
            <p:nvPr/>
          </p:nvGrpSpPr>
          <p:grpSpPr>
            <a:xfrm>
              <a:off x="3090377" y="3047936"/>
              <a:ext cx="2449881" cy="1798904"/>
              <a:chOff x="399292" y="2858387"/>
              <a:chExt cx="2181241" cy="1798904"/>
            </a:xfrm>
          </p:grpSpPr>
          <p:grpSp>
            <p:nvGrpSpPr>
              <p:cNvPr id="32" name="Group 31"/>
              <p:cNvGrpSpPr/>
              <p:nvPr/>
            </p:nvGrpSpPr>
            <p:grpSpPr>
              <a:xfrm>
                <a:off x="514349" y="3188263"/>
                <a:ext cx="1990585" cy="1469028"/>
                <a:chOff x="642937" y="3217650"/>
                <a:chExt cx="1654499" cy="1221000"/>
              </a:xfrm>
            </p:grpSpPr>
            <p:sp>
              <p:nvSpPr>
                <p:cNvPr id="37" name="Rectangle 36"/>
                <p:cNvSpPr/>
                <p:nvPr/>
              </p:nvSpPr>
              <p:spPr>
                <a:xfrm>
                  <a:off x="642937" y="3217650"/>
                  <a:ext cx="377179" cy="122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p:cNvSpPr/>
                <p:nvPr/>
              </p:nvSpPr>
              <p:spPr>
                <a:xfrm>
                  <a:off x="1068710" y="4124916"/>
                  <a:ext cx="377179" cy="3137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p:cNvSpPr/>
                <p:nvPr/>
              </p:nvSpPr>
              <p:spPr>
                <a:xfrm>
                  <a:off x="1494483" y="4043363"/>
                  <a:ext cx="377179" cy="3952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3" name="TextBox 32"/>
              <p:cNvSpPr txBox="1"/>
              <p:nvPr/>
            </p:nvSpPr>
            <p:spPr>
              <a:xfrm>
                <a:off x="399292" y="2858387"/>
                <a:ext cx="6839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107</a:t>
                </a:r>
              </a:p>
            </p:txBody>
          </p:sp>
          <p:sp>
            <p:nvSpPr>
              <p:cNvPr id="34" name="TextBox 33"/>
              <p:cNvSpPr txBox="1"/>
              <p:nvPr/>
            </p:nvSpPr>
            <p:spPr>
              <a:xfrm>
                <a:off x="934285" y="3932686"/>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30</a:t>
                </a:r>
              </a:p>
            </p:txBody>
          </p:sp>
          <p:sp>
            <p:nvSpPr>
              <p:cNvPr id="35" name="TextBox 34"/>
              <p:cNvSpPr txBox="1"/>
              <p:nvPr/>
            </p:nvSpPr>
            <p:spPr>
              <a:xfrm>
                <a:off x="1446841" y="3832090"/>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34</a:t>
                </a:r>
              </a:p>
            </p:txBody>
          </p:sp>
          <p:sp>
            <p:nvSpPr>
              <p:cNvPr id="36" name="TextBox 35"/>
              <p:cNvSpPr txBox="1"/>
              <p:nvPr/>
            </p:nvSpPr>
            <p:spPr>
              <a:xfrm>
                <a:off x="1967287" y="4165476"/>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10</a:t>
                </a:r>
              </a:p>
            </p:txBody>
          </p:sp>
        </p:grpSp>
        <p:sp>
          <p:nvSpPr>
            <p:cNvPr id="41" name="TextBox 40"/>
            <p:cNvSpPr txBox="1"/>
            <p:nvPr/>
          </p:nvSpPr>
          <p:spPr>
            <a:xfrm>
              <a:off x="3137478" y="4846838"/>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42" name="TextBox 41"/>
            <p:cNvSpPr txBox="1"/>
            <p:nvPr/>
          </p:nvSpPr>
          <p:spPr>
            <a:xfrm>
              <a:off x="3688246"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43" name="TextBox 42"/>
            <p:cNvSpPr txBox="1"/>
            <p:nvPr/>
          </p:nvSpPr>
          <p:spPr>
            <a:xfrm>
              <a:off x="4248392"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44" name="TextBox 43"/>
            <p:cNvSpPr txBox="1"/>
            <p:nvPr/>
          </p:nvSpPr>
          <p:spPr>
            <a:xfrm>
              <a:off x="4840776" y="4864014"/>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grpSp>
      <p:grpSp>
        <p:nvGrpSpPr>
          <p:cNvPr id="79" name="Group 78"/>
          <p:cNvGrpSpPr/>
          <p:nvPr/>
        </p:nvGrpSpPr>
        <p:grpSpPr>
          <a:xfrm>
            <a:off x="4515355" y="1998134"/>
            <a:ext cx="4346570" cy="3806289"/>
            <a:chOff x="6020474" y="1521178"/>
            <a:chExt cx="5795426" cy="5075053"/>
          </a:xfrm>
        </p:grpSpPr>
        <p:sp>
          <p:nvSpPr>
            <p:cNvPr id="7" name="TextBox 6"/>
            <p:cNvSpPr txBox="1"/>
            <p:nvPr/>
          </p:nvSpPr>
          <p:spPr>
            <a:xfrm>
              <a:off x="6360967" y="6103788"/>
              <a:ext cx="5454933" cy="492443"/>
            </a:xfrm>
            <a:prstGeom prst="rect">
              <a:avLst/>
            </a:prstGeom>
            <a:noFill/>
          </p:spPr>
          <p:txBody>
            <a:bodyPr wrap="square" rtlCol="0">
              <a:spAutoFit/>
            </a:bodyPr>
            <a:lstStyle>
              <a:defPPr>
                <a:defRPr lang="en-US"/>
              </a:defPPr>
              <a:lvl1pPr lvl="0">
                <a:defRPr kumimoji="0" sz="1000" b="0" i="1" u="none" strike="noStrike" kern="0" cap="none" spc="0" normalizeH="0" baseline="0">
                  <a:ln>
                    <a:noFill/>
                  </a:ln>
                  <a:solidFill>
                    <a:schemeClr val="bg1">
                      <a:lumMod val="50000"/>
                    </a:schemeClr>
                  </a:solidFill>
                  <a:effectLst/>
                  <a:uLnTx/>
                  <a:uFillTx/>
                  <a:latin typeface="Arial Narrow" panose="020B0606020202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Journal ranking by Journal Impact Factor across 234 subjects </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per </a:t>
              </a:r>
              <a:r>
                <a:rPr kumimoji="0" lang="en-US" sz="900" b="0" i="0" u="none" strike="noStrike" kern="0" cap="none" spc="0" normalizeH="0" baseline="0" noProof="0" dirty="0" err="1">
                  <a:ln>
                    <a:noFill/>
                  </a:ln>
                  <a:solidFill>
                    <a:srgbClr val="FFFFFF">
                      <a:lumMod val="50000"/>
                    </a:srgbClr>
                  </a:solidFill>
                  <a:effectLst/>
                  <a:uLnTx/>
                  <a:uFillTx/>
                  <a:latin typeface="Arial" charset="0"/>
                  <a:ea typeface="Arial" charset="0"/>
                  <a:cs typeface="Arial" charset="0"/>
                </a:rPr>
                <a:t>Clarivate’s</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 Journal Citation Reports database; source: </a:t>
              </a:r>
              <a:r>
                <a:rPr kumimoji="0" lang="en-US" sz="900" b="0" i="0" u="none" strike="noStrike" kern="0" cap="none" spc="0" normalizeH="0" baseline="0" noProof="0" dirty="0" err="1">
                  <a:ln>
                    <a:noFill/>
                  </a:ln>
                  <a:solidFill>
                    <a:srgbClr val="FFFFFF">
                      <a:lumMod val="50000"/>
                    </a:srgbClr>
                  </a:solidFill>
                  <a:effectLst/>
                  <a:uLnTx/>
                  <a:uFillTx/>
                  <a:latin typeface="Arial" charset="0"/>
                  <a:ea typeface="Arial" charset="0"/>
                  <a:cs typeface="Arial" charset="0"/>
                </a:rPr>
                <a:t>Clarivate</a:t>
              </a:r>
              <a:r>
                <a:rPr kumimoji="0" lang="en-US" sz="900" b="0" i="0" u="none" strike="noStrike" kern="0" cap="none" spc="0" normalizeH="0" baseline="0" noProof="0" dirty="0">
                  <a:ln>
                    <a:noFill/>
                  </a:ln>
                  <a:solidFill>
                    <a:srgbClr val="FFFFFF">
                      <a:lumMod val="50000"/>
                    </a:srgbClr>
                  </a:solidFill>
                  <a:effectLst/>
                  <a:uLnTx/>
                  <a:uFillTx/>
                  <a:latin typeface="Arial" charset="0"/>
                  <a:ea typeface="Arial" charset="0"/>
                  <a:cs typeface="Arial" charset="0"/>
                </a:rPr>
                <a:t> data (2016)</a:t>
              </a:r>
            </a:p>
          </p:txBody>
        </p:sp>
        <p:sp>
          <p:nvSpPr>
            <p:cNvPr id="8" name="Title 1">
              <a:extLst/>
            </p:cNvPr>
            <p:cNvSpPr txBox="1">
              <a:spLocks/>
            </p:cNvSpPr>
            <p:nvPr/>
          </p:nvSpPr>
          <p:spPr>
            <a:xfrm>
              <a:off x="6360967" y="1521178"/>
              <a:ext cx="5454933" cy="406214"/>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50" b="1" i="0" u="none" strike="noStrike" kern="1200" cap="none" spc="0" normalizeH="0" baseline="0" noProof="0">
                  <a:ln>
                    <a:noFill/>
                  </a:ln>
                  <a:solidFill>
                    <a:srgbClr val="53565A">
                      <a:lumMod val="50000"/>
                    </a:srgbClr>
                  </a:solidFill>
                  <a:effectLst/>
                  <a:uLnTx/>
                  <a:uFillTx/>
                  <a:latin typeface="Arial" panose="020B0604020202020204" pitchFamily="34" charset="0"/>
                  <a:ea typeface="+mj-ea"/>
                  <a:cs typeface="Arial" panose="020B0604020202020204" pitchFamily="34" charset="0"/>
                </a:rPr>
                <a:t>Journal ranking—Impact </a:t>
              </a:r>
              <a:r>
                <a:rPr kumimoji="0" lang="en-GB" sz="1350" b="1" i="0" u="none" strike="noStrike" kern="1200" cap="none" spc="0" normalizeH="0" baseline="0" noProof="0" dirty="0">
                  <a:ln>
                    <a:noFill/>
                  </a:ln>
                  <a:solidFill>
                    <a:srgbClr val="53565A">
                      <a:lumMod val="50000"/>
                    </a:srgbClr>
                  </a:solidFill>
                  <a:effectLst/>
                  <a:uLnTx/>
                  <a:uFillTx/>
                  <a:latin typeface="Arial" panose="020B0604020202020204" pitchFamily="34" charset="0"/>
                  <a:ea typeface="+mj-ea"/>
                  <a:cs typeface="Arial" panose="020B0604020202020204" pitchFamily="34" charset="0"/>
                </a:rPr>
                <a:t>Factor </a:t>
              </a:r>
              <a:endParaRPr kumimoji="0" lang="en-GB" sz="1500" b="1" i="0" u="none" strike="noStrike" kern="1200" cap="none" spc="0" normalizeH="0" baseline="0" noProof="0" dirty="0">
                <a:ln>
                  <a:noFill/>
                </a:ln>
                <a:solidFill>
                  <a:srgbClr val="53565A">
                    <a:lumMod val="50000"/>
                  </a:srgbClr>
                </a:solidFill>
                <a:effectLst/>
                <a:uLnTx/>
                <a:uFillTx/>
                <a:latin typeface="Arial" panose="020B0604020202020204" pitchFamily="34" charset="0"/>
                <a:ea typeface="+mj-ea"/>
                <a:cs typeface="Arial" panose="020B0604020202020204" pitchFamily="34" charset="0"/>
              </a:endParaRPr>
            </a:p>
          </p:txBody>
        </p:sp>
        <p:grpSp>
          <p:nvGrpSpPr>
            <p:cNvPr id="46" name="Group 45"/>
            <p:cNvGrpSpPr/>
            <p:nvPr/>
          </p:nvGrpSpPr>
          <p:grpSpPr>
            <a:xfrm>
              <a:off x="6364532" y="3072212"/>
              <a:ext cx="2424351" cy="1774627"/>
              <a:chOff x="443637" y="2882663"/>
              <a:chExt cx="2158511" cy="1774627"/>
            </a:xfrm>
          </p:grpSpPr>
          <p:grpSp>
            <p:nvGrpSpPr>
              <p:cNvPr id="47" name="Group 46"/>
              <p:cNvGrpSpPr/>
              <p:nvPr/>
            </p:nvGrpSpPr>
            <p:grpSpPr>
              <a:xfrm>
                <a:off x="514349" y="3214114"/>
                <a:ext cx="1990585" cy="1443176"/>
                <a:chOff x="642937" y="3239137"/>
                <a:chExt cx="1654499" cy="1199513"/>
              </a:xfrm>
            </p:grpSpPr>
            <p:sp>
              <p:nvSpPr>
                <p:cNvPr id="52" name="Rectangle 51"/>
                <p:cNvSpPr/>
                <p:nvPr/>
              </p:nvSpPr>
              <p:spPr>
                <a:xfrm>
                  <a:off x="642937" y="3239137"/>
                  <a:ext cx="377179" cy="11995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p:cNvSpPr/>
                <p:nvPr/>
              </p:nvSpPr>
              <p:spPr>
                <a:xfrm>
                  <a:off x="1068710" y="4064437"/>
                  <a:ext cx="377179" cy="374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p:cNvSpPr/>
                <p:nvPr/>
              </p:nvSpPr>
              <p:spPr>
                <a:xfrm>
                  <a:off x="1494483" y="3967162"/>
                  <a:ext cx="377179" cy="47148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p:cNvSpPr/>
                <p:nvPr/>
              </p:nvSpPr>
              <p:spPr>
                <a:xfrm>
                  <a:off x="1920257" y="4333875"/>
                  <a:ext cx="377179" cy="104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8" name="TextBox 47"/>
              <p:cNvSpPr txBox="1"/>
              <p:nvPr/>
            </p:nvSpPr>
            <p:spPr>
              <a:xfrm>
                <a:off x="443637" y="2882663"/>
                <a:ext cx="68391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29%</a:t>
                </a:r>
              </a:p>
            </p:txBody>
          </p:sp>
          <p:sp>
            <p:nvSpPr>
              <p:cNvPr id="49" name="TextBox 48"/>
              <p:cNvSpPr txBox="1"/>
              <p:nvPr/>
            </p:nvSpPr>
            <p:spPr>
              <a:xfrm>
                <a:off x="955899" y="3892657"/>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13%</a:t>
                </a:r>
              </a:p>
            </p:txBody>
          </p:sp>
          <p:sp>
            <p:nvSpPr>
              <p:cNvPr id="50" name="TextBox 49"/>
              <p:cNvSpPr txBox="1"/>
              <p:nvPr/>
            </p:nvSpPr>
            <p:spPr>
              <a:xfrm>
                <a:off x="1468453" y="3759692"/>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15%</a:t>
                </a:r>
              </a:p>
            </p:txBody>
          </p:sp>
          <p:sp>
            <p:nvSpPr>
              <p:cNvPr id="51" name="TextBox 50"/>
              <p:cNvSpPr txBox="1"/>
              <p:nvPr/>
            </p:nvSpPr>
            <p:spPr>
              <a:xfrm>
                <a:off x="1988903" y="4197845"/>
                <a:ext cx="61324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3%</a:t>
                </a:r>
              </a:p>
            </p:txBody>
          </p:sp>
        </p:grpSp>
        <p:sp>
          <p:nvSpPr>
            <p:cNvPr id="56" name="TextBox 55"/>
            <p:cNvSpPr txBox="1"/>
            <p:nvPr/>
          </p:nvSpPr>
          <p:spPr>
            <a:xfrm>
              <a:off x="6361826" y="4846839"/>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57" name="TextBox 56"/>
            <p:cNvSpPr txBox="1"/>
            <p:nvPr/>
          </p:nvSpPr>
          <p:spPr>
            <a:xfrm>
              <a:off x="6912594"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58" name="TextBox 57"/>
            <p:cNvSpPr txBox="1"/>
            <p:nvPr/>
          </p:nvSpPr>
          <p:spPr>
            <a:xfrm>
              <a:off x="7472739"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59" name="TextBox 58"/>
            <p:cNvSpPr txBox="1"/>
            <p:nvPr/>
          </p:nvSpPr>
          <p:spPr>
            <a:xfrm>
              <a:off x="8065124"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sp>
          <p:nvSpPr>
            <p:cNvPr id="60" name="TextBox 59"/>
            <p:cNvSpPr txBox="1"/>
            <p:nvPr/>
          </p:nvSpPr>
          <p:spPr>
            <a:xfrm>
              <a:off x="6361826" y="2460928"/>
              <a:ext cx="2044574" cy="307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Share of top–10% journals</a:t>
              </a:r>
            </a:p>
          </p:txBody>
        </p:sp>
        <p:grpSp>
          <p:nvGrpSpPr>
            <p:cNvPr id="61" name="Group 60"/>
            <p:cNvGrpSpPr/>
            <p:nvPr/>
          </p:nvGrpSpPr>
          <p:grpSpPr>
            <a:xfrm>
              <a:off x="8984942" y="2961510"/>
              <a:ext cx="2457973" cy="1885328"/>
              <a:chOff x="399292" y="2771961"/>
              <a:chExt cx="2188446" cy="1885328"/>
            </a:xfrm>
          </p:grpSpPr>
          <p:grpSp>
            <p:nvGrpSpPr>
              <p:cNvPr id="62" name="Group 61"/>
              <p:cNvGrpSpPr/>
              <p:nvPr/>
            </p:nvGrpSpPr>
            <p:grpSpPr>
              <a:xfrm>
                <a:off x="514349" y="3100915"/>
                <a:ext cx="1990585" cy="1556374"/>
                <a:chOff x="642937" y="3145051"/>
                <a:chExt cx="1654499" cy="1293599"/>
              </a:xfrm>
            </p:grpSpPr>
            <p:sp>
              <p:nvSpPr>
                <p:cNvPr id="67" name="Rectangle 66"/>
                <p:cNvSpPr/>
                <p:nvPr/>
              </p:nvSpPr>
              <p:spPr>
                <a:xfrm>
                  <a:off x="642937" y="3145051"/>
                  <a:ext cx="377179" cy="12935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p:cNvSpPr/>
                <p:nvPr/>
              </p:nvSpPr>
              <p:spPr>
                <a:xfrm>
                  <a:off x="1068710" y="4064437"/>
                  <a:ext cx="377179" cy="3742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p:cNvSpPr/>
                <p:nvPr/>
              </p:nvSpPr>
              <p:spPr>
                <a:xfrm>
                  <a:off x="1494483" y="4064436"/>
                  <a:ext cx="377179" cy="3742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69"/>
                <p:cNvSpPr/>
                <p:nvPr/>
              </p:nvSpPr>
              <p:spPr>
                <a:xfrm>
                  <a:off x="1920257" y="4296224"/>
                  <a:ext cx="377179" cy="1424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3" name="TextBox 62"/>
              <p:cNvSpPr txBox="1"/>
              <p:nvPr/>
            </p:nvSpPr>
            <p:spPr>
              <a:xfrm>
                <a:off x="399292" y="2771961"/>
                <a:ext cx="68391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75</a:t>
                </a:r>
              </a:p>
            </p:txBody>
          </p:sp>
          <p:sp>
            <p:nvSpPr>
              <p:cNvPr id="64" name="TextBox 63"/>
              <p:cNvSpPr txBox="1"/>
              <p:nvPr/>
            </p:nvSpPr>
            <p:spPr>
              <a:xfrm>
                <a:off x="941490" y="3868818"/>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27</a:t>
                </a:r>
              </a:p>
            </p:txBody>
          </p:sp>
          <p:sp>
            <p:nvSpPr>
              <p:cNvPr id="65" name="TextBox 64"/>
              <p:cNvSpPr txBox="1"/>
              <p:nvPr/>
            </p:nvSpPr>
            <p:spPr>
              <a:xfrm>
                <a:off x="1454044" y="3867612"/>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27</a:t>
                </a:r>
              </a:p>
            </p:txBody>
          </p:sp>
          <p:sp>
            <p:nvSpPr>
              <p:cNvPr id="66" name="TextBox 65"/>
              <p:cNvSpPr txBox="1"/>
              <p:nvPr/>
            </p:nvSpPr>
            <p:spPr>
              <a:xfrm>
                <a:off x="1974492" y="4130204"/>
                <a:ext cx="6132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3565A"/>
                    </a:solidFill>
                    <a:effectLst/>
                    <a:uLnTx/>
                    <a:uFillTx/>
                    <a:latin typeface="Arial" charset="0"/>
                    <a:ea typeface="Arial" charset="0"/>
                    <a:cs typeface="Arial" charset="0"/>
                  </a:rPr>
                  <a:t>10</a:t>
                </a:r>
              </a:p>
            </p:txBody>
          </p:sp>
        </p:grpSp>
        <p:sp>
          <p:nvSpPr>
            <p:cNvPr id="71" name="TextBox 70"/>
            <p:cNvSpPr txBox="1"/>
            <p:nvPr/>
          </p:nvSpPr>
          <p:spPr>
            <a:xfrm>
              <a:off x="9032043" y="4846839"/>
              <a:ext cx="6758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53565A"/>
                  </a:solidFill>
                  <a:effectLst/>
                  <a:uLnTx/>
                  <a:uFillTx/>
                  <a:latin typeface="Arial" charset="0"/>
                  <a:ea typeface="Arial" charset="0"/>
                  <a:cs typeface="Arial" charset="0"/>
                </a:rPr>
                <a:t>Elsevier</a:t>
              </a:r>
            </a:p>
          </p:txBody>
        </p:sp>
        <p:sp>
          <p:nvSpPr>
            <p:cNvPr id="72" name="TextBox 71"/>
            <p:cNvSpPr txBox="1"/>
            <p:nvPr/>
          </p:nvSpPr>
          <p:spPr>
            <a:xfrm>
              <a:off x="9582811"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A</a:t>
              </a:r>
            </a:p>
          </p:txBody>
        </p:sp>
        <p:sp>
          <p:nvSpPr>
            <p:cNvPr id="73" name="TextBox 72"/>
            <p:cNvSpPr txBox="1"/>
            <p:nvPr/>
          </p:nvSpPr>
          <p:spPr>
            <a:xfrm>
              <a:off x="10142956"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srgbClr val="53565A"/>
                  </a:solidFill>
                  <a:effectLst/>
                  <a:uLnTx/>
                  <a:uFillTx/>
                  <a:latin typeface="Arial" charset="0"/>
                  <a:ea typeface="Arial" charset="0"/>
                  <a:cs typeface="Arial" charset="0"/>
                </a:rPr>
                <a:t>Company B</a:t>
              </a:r>
              <a:endPar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endParaRPr>
            </a:p>
          </p:txBody>
        </p:sp>
        <p:sp>
          <p:nvSpPr>
            <p:cNvPr id="74" name="TextBox 73"/>
            <p:cNvSpPr txBox="1"/>
            <p:nvPr/>
          </p:nvSpPr>
          <p:spPr>
            <a:xfrm>
              <a:off x="10735341" y="4864015"/>
              <a:ext cx="710585" cy="40010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53565A"/>
                  </a:solidFill>
                  <a:effectLst/>
                  <a:uLnTx/>
                  <a:uFillTx/>
                  <a:latin typeface="Arial" charset="0"/>
                  <a:ea typeface="Arial" charset="0"/>
                  <a:cs typeface="Arial" charset="0"/>
                </a:rPr>
                <a:t>Company C</a:t>
              </a:r>
            </a:p>
          </p:txBody>
        </p:sp>
        <p:sp>
          <p:nvSpPr>
            <p:cNvPr id="75" name="TextBox 74"/>
            <p:cNvSpPr txBox="1"/>
            <p:nvPr/>
          </p:nvSpPr>
          <p:spPr>
            <a:xfrm>
              <a:off x="9032043" y="2460928"/>
              <a:ext cx="2044574"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Subjects with top rank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3565A"/>
                  </a:solidFill>
                  <a:effectLst/>
                  <a:uLnTx/>
                  <a:uFillTx/>
                  <a:latin typeface="Arial" charset="0"/>
                  <a:ea typeface="Arial" charset="0"/>
                  <a:cs typeface="Arial" charset="0"/>
                </a:rPr>
                <a:t>(Journal Citation Reports)</a:t>
              </a:r>
            </a:p>
          </p:txBody>
        </p:sp>
        <p:cxnSp>
          <p:nvCxnSpPr>
            <p:cNvPr id="77" name="Straight Connector 76"/>
            <p:cNvCxnSpPr/>
            <p:nvPr/>
          </p:nvCxnSpPr>
          <p:spPr>
            <a:xfrm>
              <a:off x="6020474" y="1558060"/>
              <a:ext cx="0" cy="500739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6" name="Rectangle 75">
            <a:extLst/>
          </p:cNvPr>
          <p:cNvSpPr/>
          <p:nvPr/>
        </p:nvSpPr>
        <p:spPr>
          <a:xfrm rot="16200000" flipV="1">
            <a:off x="-183116" y="1464299"/>
            <a:ext cx="463137" cy="969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450"/>
              </a:spcAft>
              <a:buClrTx/>
              <a:buSzTx/>
              <a:buFontTx/>
              <a:buNone/>
              <a:tabLst/>
              <a:defRPr/>
            </a:pPr>
            <a:endParaRPr kumimoji="0" lang="en-US" sz="18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55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550945"/>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Rectangle 8"/>
          <p:cNvSpPr/>
          <p:nvPr/>
        </p:nvSpPr>
        <p:spPr>
          <a:xfrm>
            <a:off x="0" y="3204618"/>
            <a:ext cx="857250" cy="201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Rectangle 9"/>
          <p:cNvSpPr/>
          <p:nvPr/>
        </p:nvSpPr>
        <p:spPr>
          <a:xfrm>
            <a:off x="0" y="3831951"/>
            <a:ext cx="857250" cy="201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22" t="476" r="23086"/>
          <a:stretch/>
        </p:blipFill>
        <p:spPr>
          <a:xfrm flipH="1">
            <a:off x="5300869" y="1136220"/>
            <a:ext cx="3843129" cy="4864530"/>
          </a:xfrm>
          <a:prstGeom prst="rect">
            <a:avLst/>
          </a:prstGeom>
        </p:spPr>
      </p:pic>
      <p:sp>
        <p:nvSpPr>
          <p:cNvPr id="2" name="TextBox 1"/>
          <p:cNvSpPr txBox="1"/>
          <p:nvPr/>
        </p:nvSpPr>
        <p:spPr>
          <a:xfrm>
            <a:off x="1040945" y="2460962"/>
            <a:ext cx="3000375" cy="369332"/>
          </a:xfrm>
          <a:prstGeom prst="rect">
            <a:avLst/>
          </a:prstGeom>
          <a:noFill/>
        </p:spPr>
        <p:txBody>
          <a:bodyPr wrap="square" rtlCol="0">
            <a:spAutoFit/>
          </a:bodyPr>
          <a:lstStyle/>
          <a:p>
            <a:r>
              <a:rPr lang="en-US" dirty="0"/>
              <a:t>Elsevier</a:t>
            </a:r>
            <a:r>
              <a:rPr lang="zh-CN" altLang="en-US" dirty="0"/>
              <a:t>及其出版內容</a:t>
            </a:r>
            <a:endParaRPr lang="en-US" dirty="0"/>
          </a:p>
        </p:txBody>
      </p:sp>
      <p:sp>
        <p:nvSpPr>
          <p:cNvPr id="12" name="TextBox 11"/>
          <p:cNvSpPr txBox="1"/>
          <p:nvPr/>
        </p:nvSpPr>
        <p:spPr>
          <a:xfrm>
            <a:off x="1007933" y="2993628"/>
            <a:ext cx="3943350" cy="646331"/>
          </a:xfrm>
          <a:prstGeom prst="rect">
            <a:avLst/>
          </a:prstGeom>
          <a:noFill/>
        </p:spPr>
        <p:txBody>
          <a:bodyPr wrap="square" rtlCol="0">
            <a:spAutoFit/>
          </a:bodyPr>
          <a:lstStyle/>
          <a:p>
            <a:r>
              <a:rPr lang="zh-CN" altLang="en-US" dirty="0"/>
              <a:t>青海大学大学生态学学科科研产出分析及</a:t>
            </a:r>
            <a:r>
              <a:rPr lang="en-US" altLang="zh-CN" dirty="0"/>
              <a:t>Elsevier</a:t>
            </a:r>
            <a:r>
              <a:rPr lang="zh-CN" altLang="en-US" dirty="0"/>
              <a:t>相关优质出版内容推荐</a:t>
            </a:r>
            <a:endParaRPr lang="en-US" dirty="0"/>
          </a:p>
        </p:txBody>
      </p:sp>
      <p:sp>
        <p:nvSpPr>
          <p:cNvPr id="15" name="TextBox 14"/>
          <p:cNvSpPr txBox="1"/>
          <p:nvPr/>
        </p:nvSpPr>
        <p:spPr>
          <a:xfrm>
            <a:off x="1007933" y="3732956"/>
            <a:ext cx="3943350" cy="646331"/>
          </a:xfrm>
          <a:prstGeom prst="rect">
            <a:avLst/>
          </a:prstGeom>
          <a:noFill/>
        </p:spPr>
        <p:txBody>
          <a:bodyPr wrap="square" rtlCol="0">
            <a:spAutoFit/>
          </a:bodyPr>
          <a:lstStyle/>
          <a:p>
            <a:r>
              <a:rPr lang="en-US" dirty="0"/>
              <a:t>S</a:t>
            </a:r>
            <a:r>
              <a:rPr lang="en-US" altLang="zh-CN" dirty="0"/>
              <a:t>copus + </a:t>
            </a:r>
            <a:r>
              <a:rPr lang="en-US" dirty="0"/>
              <a:t>S</a:t>
            </a:r>
            <a:r>
              <a:rPr lang="en-US" altLang="zh-CN" dirty="0"/>
              <a:t>cienceDirect</a:t>
            </a:r>
            <a:r>
              <a:rPr lang="zh-CN" altLang="en-US" dirty="0"/>
              <a:t>平台帮助青海大大学研究人员快速定位所需内容</a:t>
            </a:r>
            <a:endParaRPr lang="en-US" dirty="0"/>
          </a:p>
        </p:txBody>
      </p:sp>
      <p:sp>
        <p:nvSpPr>
          <p:cNvPr id="11" name="Rectangle 10"/>
          <p:cNvSpPr/>
          <p:nvPr/>
        </p:nvSpPr>
        <p:spPr>
          <a:xfrm>
            <a:off x="-5412" y="4442683"/>
            <a:ext cx="857250" cy="201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TextBox 13"/>
          <p:cNvSpPr txBox="1"/>
          <p:nvPr/>
        </p:nvSpPr>
        <p:spPr>
          <a:xfrm>
            <a:off x="1035533" y="4370192"/>
            <a:ext cx="4397858" cy="369332"/>
          </a:xfrm>
          <a:prstGeom prst="rect">
            <a:avLst/>
          </a:prstGeom>
          <a:noFill/>
        </p:spPr>
        <p:txBody>
          <a:bodyPr wrap="square" rtlCol="0">
            <a:spAutoFit/>
          </a:bodyPr>
          <a:lstStyle/>
          <a:p>
            <a:r>
              <a:rPr lang="zh-CN" altLang="en-US" dirty="0"/>
              <a:t>科研论文发表导论</a:t>
            </a:r>
            <a:endParaRPr lang="en-US" dirty="0"/>
          </a:p>
        </p:txBody>
      </p:sp>
    </p:spTree>
    <p:extLst>
      <p:ext uri="{BB962C8B-B14F-4D97-AF65-F5344CB8AC3E}">
        <p14:creationId xmlns:p14="http://schemas.microsoft.com/office/powerpoint/2010/main" val="411418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367" t="3366" r="1307" b="3551"/>
          <a:stretch/>
        </p:blipFill>
        <p:spPr>
          <a:xfrm>
            <a:off x="585486" y="3269973"/>
            <a:ext cx="6305229" cy="2759766"/>
          </a:xfrm>
          <a:prstGeom prst="rect">
            <a:avLst/>
          </a:prstGeom>
        </p:spPr>
      </p:pic>
      <p:pic>
        <p:nvPicPr>
          <p:cNvPr id="6" name="Picture 5"/>
          <p:cNvPicPr>
            <a:picLocks noChangeAspect="1"/>
          </p:cNvPicPr>
          <p:nvPr/>
        </p:nvPicPr>
        <p:blipFill>
          <a:blip r:embed="rId3"/>
          <a:stretch>
            <a:fillRect/>
          </a:stretch>
        </p:blipFill>
        <p:spPr>
          <a:xfrm>
            <a:off x="585487" y="1265580"/>
            <a:ext cx="7206791" cy="463957"/>
          </a:xfrm>
          <a:prstGeom prst="rect">
            <a:avLst/>
          </a:prstGeom>
        </p:spPr>
      </p:pic>
      <p:pic>
        <p:nvPicPr>
          <p:cNvPr id="5" name="Picture 4"/>
          <p:cNvPicPr>
            <a:picLocks noChangeAspect="1"/>
          </p:cNvPicPr>
          <p:nvPr/>
        </p:nvPicPr>
        <p:blipFill rotWithShape="1">
          <a:blip r:embed="rId4"/>
          <a:srcRect r="3474" b="2582"/>
          <a:stretch/>
        </p:blipFill>
        <p:spPr>
          <a:xfrm>
            <a:off x="585487" y="3087854"/>
            <a:ext cx="4683818" cy="2039945"/>
          </a:xfrm>
          <a:prstGeom prst="rect">
            <a:avLst/>
          </a:prstGeom>
        </p:spPr>
      </p:pic>
      <p:sp>
        <p:nvSpPr>
          <p:cNvPr id="8" name="Title 1"/>
          <p:cNvSpPr>
            <a:spLocks noGrp="1"/>
          </p:cNvSpPr>
          <p:nvPr>
            <p:ph type="title"/>
          </p:nvPr>
        </p:nvSpPr>
        <p:spPr/>
        <p:txBody>
          <a:bodyPr/>
          <a:lstStyle/>
          <a:p>
            <a:r>
              <a:rPr lang="zh-CN" altLang="en-US" dirty="0"/>
              <a:t>青海大学科研现况分析</a:t>
            </a:r>
            <a:endParaRPr lang="en-US" dirty="0"/>
          </a:p>
        </p:txBody>
      </p:sp>
      <p:sp>
        <p:nvSpPr>
          <p:cNvPr id="9" name="TextBox 8"/>
          <p:cNvSpPr txBox="1"/>
          <p:nvPr/>
        </p:nvSpPr>
        <p:spPr>
          <a:xfrm>
            <a:off x="6614055" y="3603516"/>
            <a:ext cx="2311285" cy="1061829"/>
          </a:xfrm>
          <a:prstGeom prst="rect">
            <a:avLst/>
          </a:prstGeom>
          <a:noFill/>
        </p:spPr>
        <p:txBody>
          <a:bodyPr wrap="square" rtlCol="0">
            <a:spAutoFit/>
          </a:bodyPr>
          <a:lstStyle/>
          <a:p>
            <a:pPr marL="214313" marR="0" lvl="0" indent="-214313"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青海大学自</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1992</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年以来，共发表文献</a:t>
            </a:r>
            <a:r>
              <a:rPr kumimoji="0" lang="en-US" altLang="zh-CN" sz="1050" b="0" i="0" u="none" strike="noStrike" kern="1200" cap="none" spc="0" normalizeH="0" baseline="0" noProof="0" dirty="0">
                <a:ln>
                  <a:noFill/>
                </a:ln>
                <a:solidFill>
                  <a:srgbClr val="FF8200"/>
                </a:solidFill>
                <a:effectLst/>
                <a:uLnTx/>
                <a:uFillTx/>
                <a:latin typeface="Arial"/>
                <a:ea typeface="黑体" panose="02010609060101010101" pitchFamily="49" charset="-122"/>
                <a:cs typeface="+mn-cs"/>
              </a:rPr>
              <a:t>1,028</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篇，被引</a:t>
            </a:r>
            <a:r>
              <a:rPr kumimoji="0" lang="en-US" altLang="zh-CN" sz="1050" b="0" i="0" u="none" strike="noStrike" kern="1200" cap="none" spc="0" normalizeH="0" baseline="0" noProof="0" dirty="0">
                <a:ln>
                  <a:noFill/>
                </a:ln>
                <a:solidFill>
                  <a:srgbClr val="FF8200"/>
                </a:solidFill>
                <a:effectLst/>
                <a:uLnTx/>
                <a:uFillTx/>
                <a:latin typeface="Arial"/>
                <a:ea typeface="黑体" panose="02010609060101010101" pitchFamily="49" charset="-122"/>
                <a:cs typeface="+mn-cs"/>
              </a:rPr>
              <a:t>2,062</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次。</a:t>
            </a:r>
            <a:endPar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endParaRPr>
          </a:p>
          <a:p>
            <a:pPr marL="214313" marR="0" lvl="0" indent="-214313"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青海大学研究人员发文最多的邻域是</a:t>
            </a:r>
            <a:r>
              <a:rPr kumimoji="0" lang="zh-CN" altLang="en-US" sz="1050" b="0" i="0" u="none" strike="noStrike" kern="1200" cap="none" spc="0" normalizeH="0" baseline="0" noProof="0" dirty="0">
                <a:ln>
                  <a:noFill/>
                </a:ln>
                <a:solidFill>
                  <a:srgbClr val="FF8200"/>
                </a:solidFill>
                <a:effectLst/>
                <a:uLnTx/>
                <a:uFillTx/>
                <a:latin typeface="Arial"/>
                <a:ea typeface="黑体" panose="02010609060101010101" pitchFamily="49" charset="-122"/>
                <a:cs typeface="+mn-cs"/>
              </a:rPr>
              <a:t>医学、工程学、材料科学</a:t>
            </a:r>
            <a:endParaRPr kumimoji="0" lang="en-US" sz="1050" b="0" i="0" u="none" strike="noStrike" kern="1200" cap="none" spc="0" normalizeH="0" baseline="0" noProof="0" dirty="0">
              <a:ln>
                <a:noFill/>
              </a:ln>
              <a:solidFill>
                <a:srgbClr val="FF82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7A0A4F2F-7EDF-457E-AFDE-3416035AC247}"/>
              </a:ext>
            </a:extLst>
          </p:cNvPr>
          <p:cNvPicPr>
            <a:picLocks noChangeAspect="1"/>
          </p:cNvPicPr>
          <p:nvPr/>
        </p:nvPicPr>
        <p:blipFill>
          <a:blip r:embed="rId5"/>
          <a:stretch>
            <a:fillRect/>
          </a:stretch>
        </p:blipFill>
        <p:spPr>
          <a:xfrm>
            <a:off x="585486" y="1863944"/>
            <a:ext cx="7473402" cy="1057213"/>
          </a:xfrm>
          <a:prstGeom prst="rect">
            <a:avLst/>
          </a:prstGeom>
        </p:spPr>
      </p:pic>
    </p:spTree>
    <p:extLst>
      <p:ext uri="{BB962C8B-B14F-4D97-AF65-F5344CB8AC3E}">
        <p14:creationId xmlns:p14="http://schemas.microsoft.com/office/powerpoint/2010/main" val="426639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24960" y="1413161"/>
            <a:ext cx="4204253" cy="4089243"/>
          </a:xfrm>
          <a:prstGeom prst="rect">
            <a:avLst/>
          </a:prstGeom>
        </p:spPr>
      </p:pic>
      <p:sp>
        <p:nvSpPr>
          <p:cNvPr id="12" name="Title 1"/>
          <p:cNvSpPr>
            <a:spLocks noGrp="1"/>
          </p:cNvSpPr>
          <p:nvPr>
            <p:ph type="title"/>
          </p:nvPr>
        </p:nvSpPr>
        <p:spPr>
          <a:xfrm>
            <a:off x="256735" y="749338"/>
            <a:ext cx="8238319" cy="313984"/>
          </a:xfrm>
        </p:spPr>
        <p:txBody>
          <a:bodyPr/>
          <a:lstStyle/>
          <a:p>
            <a:r>
              <a:rPr lang="zh-CN" altLang="en-US" dirty="0"/>
              <a:t>青海大学重点学科发展现况</a:t>
            </a:r>
            <a:endParaRPr lang="en-US" dirty="0"/>
          </a:p>
        </p:txBody>
      </p:sp>
      <p:sp>
        <p:nvSpPr>
          <p:cNvPr id="7" name="TextBox 6"/>
          <p:cNvSpPr txBox="1"/>
          <p:nvPr/>
        </p:nvSpPr>
        <p:spPr>
          <a:xfrm>
            <a:off x="335202" y="4608850"/>
            <a:ext cx="4611757" cy="1546577"/>
          </a:xfrm>
          <a:prstGeom prst="rect">
            <a:avLst/>
          </a:prstGeom>
          <a:noFill/>
        </p:spPr>
        <p:txBody>
          <a:bodyPr wrap="square" rtlCol="0">
            <a:spAutoFit/>
          </a:bodyPr>
          <a:lstStyle/>
          <a:p>
            <a:pPr marL="214313" marR="0" lvl="0" indent="-214313"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青海大学优势学科</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(FWCI&gt;1)</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为</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5</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个（右图）：能源学、神经科学、艺术与人文和心理学、数学，</a:t>
            </a:r>
            <a:r>
              <a:rPr kumimoji="0" lang="zh-CN" altLang="en-US" sz="1050" b="0" i="0" u="none" strike="noStrike" kern="1200" cap="none" spc="0" normalizeH="0" baseline="0" noProof="0" dirty="0">
                <a:ln>
                  <a:noFill/>
                </a:ln>
                <a:solidFill>
                  <a:srgbClr val="FF8200"/>
                </a:solidFill>
                <a:effectLst/>
                <a:uLnTx/>
                <a:uFillTx/>
                <a:latin typeface="Arial"/>
                <a:ea typeface="黑体" panose="02010609060101010101" pitchFamily="49" charset="-122"/>
                <a:cs typeface="+mn-cs"/>
              </a:rPr>
              <a:t>但发文量均低于</a:t>
            </a:r>
            <a:r>
              <a:rPr kumimoji="0" lang="en-US" altLang="zh-CN" sz="1050" b="0" i="0" u="none" strike="noStrike" kern="1200" cap="none" spc="0" normalizeH="0" baseline="0" noProof="0" dirty="0">
                <a:ln>
                  <a:noFill/>
                </a:ln>
                <a:solidFill>
                  <a:srgbClr val="FF8200"/>
                </a:solidFill>
                <a:effectLst/>
                <a:uLnTx/>
                <a:uFillTx/>
                <a:latin typeface="Arial"/>
                <a:ea typeface="黑体" panose="02010609060101010101" pitchFamily="49" charset="-122"/>
                <a:cs typeface="+mn-cs"/>
              </a:rPr>
              <a:t>50</a:t>
            </a:r>
            <a:r>
              <a:rPr kumimoji="0" lang="zh-CN" altLang="en-US" sz="1050" b="0" i="0" u="none" strike="noStrike" kern="1200" cap="none" spc="0" normalizeH="0" baseline="0" noProof="0" dirty="0">
                <a:ln>
                  <a:noFill/>
                </a:ln>
                <a:solidFill>
                  <a:srgbClr val="FF8200"/>
                </a:solidFill>
                <a:effectLst/>
                <a:uLnTx/>
                <a:uFillTx/>
                <a:latin typeface="Arial"/>
                <a:ea typeface="黑体" panose="02010609060101010101" pitchFamily="49" charset="-122"/>
                <a:cs typeface="+mn-cs"/>
              </a:rPr>
              <a:t>篇</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a:t>
            </a:r>
            <a:endPar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endParaRPr>
          </a:p>
          <a:p>
            <a:pPr marL="214313" marR="0" lvl="0" indent="-214313"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青海大学主要发展重点学科</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9</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个，覆盖</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7</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个</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Elsevier</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学科，其中感染病学、细胞生物学研究能力突出，</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FWCI</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超过世界平均水平</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1</a:t>
            </a: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，其余学科</a:t>
            </a:r>
            <a:r>
              <a:rPr kumimoji="0" lang="en-US" altLang="zh-CN"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FWCI&lt;1</a:t>
            </a:r>
          </a:p>
          <a:p>
            <a:pPr marL="214313" marR="0" lvl="0" indent="-214313"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05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上述结果说明重点学科及优势学科发展均需进一步支持</a:t>
            </a:r>
            <a:endParaRPr kumimoji="0" lang="en-US" sz="1050" b="0" i="0" u="none" strike="noStrike" kern="1200" cap="none" spc="0" normalizeH="0" baseline="0" noProof="0" dirty="0">
              <a:ln>
                <a:noFill/>
              </a:ln>
              <a:solidFill>
                <a:srgbClr val="53565A"/>
              </a:solidFill>
              <a:effectLst/>
              <a:uLnTx/>
              <a:uFillTx/>
              <a:latin typeface="Arial"/>
              <a:ea typeface="+mn-ea"/>
              <a:cs typeface="+mn-cs"/>
            </a:endParaRPr>
          </a:p>
        </p:txBody>
      </p:sp>
      <p:cxnSp>
        <p:nvCxnSpPr>
          <p:cNvPr id="10" name="Straight Connector 9"/>
          <p:cNvCxnSpPr>
            <a:cxnSpLocks/>
          </p:cNvCxnSpPr>
          <p:nvPr/>
        </p:nvCxnSpPr>
        <p:spPr>
          <a:xfrm>
            <a:off x="8070573" y="1473573"/>
            <a:ext cx="0" cy="4028831"/>
          </a:xfrm>
          <a:prstGeom prst="line">
            <a:avLst/>
          </a:prstGeom>
          <a:ln>
            <a:solidFill>
              <a:schemeClr val="tx2"/>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211957" y="5526911"/>
            <a:ext cx="2932043"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3565A"/>
                </a:solidFill>
                <a:effectLst/>
                <a:uLnTx/>
                <a:uFillTx/>
                <a:latin typeface="Arial"/>
                <a:ea typeface="+mn-ea"/>
                <a:cs typeface="+mn-cs"/>
              </a:rPr>
              <a:t>F</a:t>
            </a:r>
            <a:r>
              <a:rPr kumimoji="0" lang="en-US" altLang="zh-CN" sz="105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ig. </a:t>
            </a:r>
            <a:r>
              <a:rPr kumimoji="0" lang="zh-CN" altLang="en-US" sz="105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青海大学发文量</a:t>
            </a:r>
            <a:r>
              <a:rPr kumimoji="0" lang="en-US" altLang="zh-CN" sz="105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VS.FWCI</a:t>
            </a:r>
          </a:p>
        </p:txBody>
      </p:sp>
      <p:sp>
        <p:nvSpPr>
          <p:cNvPr id="19" name="TextBox 18"/>
          <p:cNvSpPr txBox="1"/>
          <p:nvPr/>
        </p:nvSpPr>
        <p:spPr>
          <a:xfrm>
            <a:off x="1296447" y="1803435"/>
            <a:ext cx="2932043"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Tab. </a:t>
            </a:r>
            <a:r>
              <a:rPr kumimoji="0" lang="zh-CN" altLang="en-US" sz="105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青海大学重点学科及学科发展现况</a:t>
            </a:r>
            <a:endParaRPr kumimoji="0" lang="en-US" altLang="zh-CN" sz="105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endParaRPr>
          </a:p>
        </p:txBody>
      </p:sp>
      <p:sp>
        <p:nvSpPr>
          <p:cNvPr id="21" name="TextBox 20"/>
          <p:cNvSpPr txBox="1"/>
          <p:nvPr/>
        </p:nvSpPr>
        <p:spPr>
          <a:xfrm>
            <a:off x="6484045" y="5757242"/>
            <a:ext cx="244129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3565A"/>
                </a:solidFill>
                <a:effectLst/>
                <a:uLnTx/>
                <a:uFillTx/>
                <a:latin typeface="Arial"/>
                <a:ea typeface="+mn-ea"/>
                <a:cs typeface="+mn-cs"/>
              </a:rPr>
              <a:t>D</a:t>
            </a:r>
            <a:r>
              <a:rPr kumimoji="0" lang="en-US" altLang="zh-CN" sz="90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ata source</a:t>
            </a:r>
            <a:r>
              <a:rPr kumimoji="0" lang="zh-CN" altLang="en-US" sz="90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a:t>
            </a:r>
            <a:r>
              <a:rPr kumimoji="0" lang="en-US" altLang="zh-CN" sz="900" b="1"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Scopus data 2013-2017</a:t>
            </a:r>
            <a:endParaRPr kumimoji="0" lang="en-US" sz="900" b="1" i="0" u="none" strike="noStrike" kern="1200" cap="none" spc="0" normalizeH="0" baseline="0" noProof="0" dirty="0">
              <a:ln>
                <a:noFill/>
              </a:ln>
              <a:solidFill>
                <a:srgbClr val="53565A"/>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08485" y="2085362"/>
            <a:ext cx="4616475" cy="1937213"/>
          </a:xfrm>
          <a:prstGeom prst="rect">
            <a:avLst/>
          </a:prstGeom>
        </p:spPr>
      </p:pic>
      <p:sp>
        <p:nvSpPr>
          <p:cNvPr id="3" name="TextBox 2">
            <a:extLst>
              <a:ext uri="{FF2B5EF4-FFF2-40B4-BE49-F238E27FC236}">
                <a16:creationId xmlns:a16="http://schemas.microsoft.com/office/drawing/2014/main" id="{41231F13-5D5E-4C0C-9BDA-8B02D4F7B994}"/>
              </a:ext>
            </a:extLst>
          </p:cNvPr>
          <p:cNvSpPr txBox="1"/>
          <p:nvPr/>
        </p:nvSpPr>
        <p:spPr>
          <a:xfrm>
            <a:off x="0" y="4129876"/>
            <a:ext cx="36578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53565A"/>
                </a:solidFill>
                <a:effectLst/>
                <a:uLnTx/>
                <a:uFillTx/>
                <a:latin typeface="Arial"/>
                <a:ea typeface="黑体" panose="02010609060101010101" pitchFamily="49" charset="-122"/>
                <a:cs typeface="+mn-cs"/>
              </a:rPr>
              <a:t>“双一流学科”：生态学</a:t>
            </a:r>
            <a:endParaRPr kumimoji="0" lang="en-US" sz="1800" b="0" i="0" u="none" strike="noStrike" kern="1200" cap="none" spc="0" normalizeH="0" baseline="0" noProof="0" dirty="0">
              <a:ln>
                <a:noFill/>
              </a:ln>
              <a:solidFill>
                <a:srgbClr val="53565A"/>
              </a:solidFill>
              <a:effectLst/>
              <a:uLnTx/>
              <a:uFillTx/>
              <a:latin typeface="Arial"/>
              <a:ea typeface="+mn-ea"/>
              <a:cs typeface="+mn-cs"/>
            </a:endParaRPr>
          </a:p>
        </p:txBody>
      </p:sp>
    </p:spTree>
    <p:extLst>
      <p:ext uri="{BB962C8B-B14F-4D97-AF65-F5344CB8AC3E}">
        <p14:creationId xmlns:p14="http://schemas.microsoft.com/office/powerpoint/2010/main" val="249175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OZxNtdIIQAqWYQIN_BmyV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Jpx_fO9QYKt3GbjQ60LH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2Lx.aeKQVqM_LBxsKPGO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TAyObcBHT9S69IUyHedWS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AdQqq3YT1iUKhj0mKz_v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QrIyMIFS5yPppR9_gljG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cFItc83nThCayWsFF.UOM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_HCUDkWbQtal2lfTd0gQt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gmg9jZnKQ7uwJCEGWuRP6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YTv71MtgTqOKvUuvtFseZ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0I32W0crQc6YQ38.iPdja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1MZya_lCQpen46pjbkQh_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B1HfRyQnRlmlfuwoHfOxV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z.iNtjXLSti6qUtyzIP8d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cTkY942zQdaiOaS5jhihm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LUS02uBTh.RTUmtEYH90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2xBRvJZQWqND3futZoBL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B8IQNuxRrWV.nd_KYjg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jOMl0obSTWKj4rUtEB_.o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4ORDUp8xQH.K1KcJFSn_.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jEHvZo2sRju5coWdFk6Hb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jZRN6kJRJWjUE6etjzps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XqPjEejBSO2FmyUMwNgPn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QWyYl.3Qpq7_tfFNNhAXg"/>
</p:tagLst>
</file>

<file path=ppt/theme/theme1.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fault Theme">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Elsevier">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C6484B-7F98-4345-A538-9025DD16C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33DEE3D-2AE3-4202-A056-707BF3CFB14A}">
  <ds:schemaRefs>
    <ds:schemaRef ds:uri="http://schemas.microsoft.com/sharepoint/v3/contenttype/forms"/>
  </ds:schemaRefs>
</ds:datastoreItem>
</file>

<file path=customXml/itemProps3.xml><?xml version="1.0" encoding="utf-8"?>
<ds:datastoreItem xmlns:ds="http://schemas.openxmlformats.org/officeDocument/2006/customXml" ds:itemID="{883B4A1B-C11E-4DB3-8ABD-3A0525A158A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50350</TotalTime>
  <Words>4094</Words>
  <Application>Microsoft Office PowerPoint</Application>
  <PresentationFormat>On-screen Show (4:3)</PresentationFormat>
  <Paragraphs>538</Paragraphs>
  <Slides>58</Slides>
  <Notes>31</Notes>
  <HiddenSlides>0</HiddenSlides>
  <MMClips>0</MMClips>
  <ScaleCrop>false</ScaleCrop>
  <HeadingPairs>
    <vt:vector size="8" baseType="variant">
      <vt:variant>
        <vt:lpstr>Fonts Used</vt:lpstr>
      </vt:variant>
      <vt:variant>
        <vt:i4>21</vt:i4>
      </vt:variant>
      <vt:variant>
        <vt:lpstr>Theme</vt:lpstr>
      </vt:variant>
      <vt:variant>
        <vt:i4>8</vt:i4>
      </vt:variant>
      <vt:variant>
        <vt:lpstr>Embedded OLE Servers</vt:lpstr>
      </vt:variant>
      <vt:variant>
        <vt:i4>3</vt:i4>
      </vt:variant>
      <vt:variant>
        <vt:lpstr>Slide Titles</vt:lpstr>
      </vt:variant>
      <vt:variant>
        <vt:i4>58</vt:i4>
      </vt:variant>
    </vt:vector>
  </HeadingPairs>
  <TitlesOfParts>
    <vt:vector size="90" baseType="lpstr">
      <vt:lpstr>Lucida Grande</vt:lpstr>
      <vt:lpstr>微軟正黑體</vt:lpstr>
      <vt:lpstr>Microsoft YaHei UI</vt:lpstr>
      <vt:lpstr>ＭＳ Ｐゴシック</vt:lpstr>
      <vt:lpstr>Nexus</vt:lpstr>
      <vt:lpstr>NexusSansOT</vt:lpstr>
      <vt:lpstr>SimSun</vt:lpstr>
      <vt:lpstr>SimSun</vt:lpstr>
      <vt:lpstr>小塚ゴシック Pr6N R</vt:lpstr>
      <vt:lpstr>微软雅黑</vt:lpstr>
      <vt:lpstr>DengXian</vt:lpstr>
      <vt:lpstr>黑体</vt:lpstr>
      <vt:lpstr>Arial</vt:lpstr>
      <vt:lpstr>Arial Bold</vt:lpstr>
      <vt:lpstr>Arial Narrow</vt:lpstr>
      <vt:lpstr>Calibri</vt:lpstr>
      <vt:lpstr>Courier New</vt:lpstr>
      <vt:lpstr>Georgia</vt:lpstr>
      <vt:lpstr>Lucida Sans Unicode</vt:lpstr>
      <vt:lpstr>Verdana</vt:lpstr>
      <vt:lpstr>Wingdings</vt:lpstr>
      <vt:lpstr>Custom Design</vt:lpstr>
      <vt:lpstr>Elsevier</vt:lpstr>
      <vt:lpstr>1_Custom Design</vt:lpstr>
      <vt:lpstr>Elsevier Content Slides</vt:lpstr>
      <vt:lpstr>2_Custom Design</vt:lpstr>
      <vt:lpstr>5_Custom Design</vt:lpstr>
      <vt:lpstr>Default Theme</vt:lpstr>
      <vt:lpstr>Office Theme</vt:lpstr>
      <vt:lpstr>think-cell Slide</vt:lpstr>
      <vt:lpstr>Visio</vt:lpstr>
      <vt:lpstr>Worksheet</vt:lpstr>
      <vt:lpstr>运用科研工具开拓视野，展示科研能力，发表高水平科研成果</vt:lpstr>
      <vt:lpstr>PowerPoint Presentation</vt:lpstr>
      <vt:lpstr>Elsevier在科学，技术和健康方面声誉卓越</vt:lpstr>
      <vt:lpstr>Elsevier是世界最大科技出版社</vt:lpstr>
      <vt:lpstr>ScienceDirect的期刊内容不断增长</vt:lpstr>
      <vt:lpstr>PowerPoint Presentation</vt:lpstr>
      <vt:lpstr>PowerPoint Presentation</vt:lpstr>
      <vt:lpstr>青海大学科研现况分析</vt:lpstr>
      <vt:lpstr>青海大学重点学科发展现况</vt:lpstr>
      <vt:lpstr>PowerPoint Presentation</vt:lpstr>
      <vt:lpstr>化学优质期刊推荐</vt:lpstr>
      <vt:lpstr>能源学优质期刊推荐</vt:lpstr>
      <vt:lpstr>PowerPoint Presentation</vt:lpstr>
      <vt:lpstr>Elsevier 提供系列工具辅助科研及实践整体流程</vt:lpstr>
      <vt:lpstr>PowerPoint Presentation</vt:lpstr>
      <vt:lpstr>图书馆是查找科技资源的第一门户</vt:lpstr>
      <vt:lpstr>PowerPoint Presentation</vt:lpstr>
      <vt:lpstr>PowerPoint Presentation</vt:lpstr>
      <vt:lpstr>PowerPoint Presentation</vt:lpstr>
      <vt:lpstr> 打开SD主页，用自己的用户名密码登录后，下方Activate remote access按钮</vt:lpstr>
      <vt:lpstr>PowerPoint Presentation</vt:lpstr>
      <vt:lpstr>PowerPoint Presentation</vt:lpstr>
      <vt:lpstr>PowerPoint Presentation</vt:lpstr>
      <vt:lpstr>PowerPoint Presentation</vt:lpstr>
      <vt:lpstr>PowerPoint Presentation</vt:lpstr>
      <vt:lpstr>PowerPoint Presentation</vt:lpstr>
      <vt:lpstr>How is a journal organized? </vt:lpstr>
      <vt:lpstr>Journal organization: Aims &amp; Scope </vt:lpstr>
      <vt:lpstr>Journal organization: Quality</vt:lpstr>
      <vt:lpstr>Journal organization: Impact Factor</vt:lpstr>
      <vt:lpstr>Journal organization: CiteScore</vt:lpstr>
      <vt:lpstr>PowerPoint Presentation</vt:lpstr>
      <vt:lpstr>PowerPoint Presentation</vt:lpstr>
      <vt:lpstr>Editorial process</vt:lpstr>
      <vt:lpstr>Peer-review process </vt:lpstr>
      <vt:lpstr>PowerPoint Presentation</vt:lpstr>
      <vt:lpstr>Think before writing ——Planning your article Are you ready to publish?</vt:lpstr>
      <vt:lpstr>Choosing the right journal Best practices</vt:lpstr>
      <vt:lpstr>为你的科研成果找个好归宿</vt:lpstr>
      <vt:lpstr>为你的科研成果找个好归宿</vt:lpstr>
      <vt:lpstr>General structure of a research article</vt:lpstr>
      <vt:lpstr>The process of writing – building the article</vt:lpstr>
      <vt:lpstr>Abstract</vt:lpstr>
      <vt:lpstr>PowerPoint Presentation</vt:lpstr>
      <vt:lpstr>Keywords</vt:lpstr>
      <vt:lpstr>References</vt:lpstr>
      <vt:lpstr>PowerPoint Presentation</vt:lpstr>
      <vt:lpstr>PowerPoint Presentation</vt:lpstr>
      <vt:lpstr>PowerPoint Presentation</vt:lpstr>
      <vt:lpstr>PowerPoint Presentation</vt:lpstr>
      <vt:lpstr>Mendeley帮助研究人员展示成果提升影响力 </vt:lpstr>
      <vt:lpstr>PowerPoint Presentation</vt:lpstr>
      <vt:lpstr>PowerPoint Presentation</vt:lpstr>
      <vt:lpstr>PowerPoint Presentation</vt:lpstr>
      <vt:lpstr>PowerPoint Presentation</vt:lpstr>
      <vt:lpstr>或在Mendeley中进行文献的阅读和管理</vt:lpstr>
      <vt:lpstr>Mendeley中进行文献阅读，标注和评论。以及查看文献的书目信息</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Liu, Xiaoqian (ELS-BEI)</cp:lastModifiedBy>
  <cp:revision>1070</cp:revision>
  <cp:lastPrinted>2017-09-24T11:02:46Z</cp:lastPrinted>
  <dcterms:created xsi:type="dcterms:W3CDTF">2014-03-28T20:29:27Z</dcterms:created>
  <dcterms:modified xsi:type="dcterms:W3CDTF">2019-04-03T03:22:54Z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